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Montserrat ExtraLight"/>
      <p:regular r:id="rId59"/>
      <p:bold r:id="rId60"/>
      <p:italic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ExtraLight-boldItalic.fntdata"/><Relationship Id="rId61" Type="http://schemas.openxmlformats.org/officeDocument/2006/relationships/font" Target="fonts/MontserratExtraLight-italic.fntdata"/><Relationship Id="rId20" Type="http://schemas.openxmlformats.org/officeDocument/2006/relationships/slide" Target="slides/slide16.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Extra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slide" Target="slides/slide46.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MontserratMedium-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57" Type="http://schemas.openxmlformats.org/officeDocument/2006/relationships/font" Target="fonts/MontserratMedium-italic.fntdata"/><Relationship Id="rId12" Type="http://schemas.openxmlformats.org/officeDocument/2006/relationships/slide" Target="slides/slide8.xml"/><Relationship Id="rId56" Type="http://schemas.openxmlformats.org/officeDocument/2006/relationships/font" Target="fonts/MontserratMedium-bold.fntdata"/><Relationship Id="rId15" Type="http://schemas.openxmlformats.org/officeDocument/2006/relationships/slide" Target="slides/slide11.xml"/><Relationship Id="rId59" Type="http://schemas.openxmlformats.org/officeDocument/2006/relationships/font" Target="fonts/MontserratExtraLight-regular.fntdata"/><Relationship Id="rId14" Type="http://schemas.openxmlformats.org/officeDocument/2006/relationships/slide" Target="slides/slide10.xml"/><Relationship Id="rId58" Type="http://schemas.openxmlformats.org/officeDocument/2006/relationships/font" Target="fonts/MontserratMedium-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279dca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279dca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2cc3091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2cc3091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2cc3091a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02cc3091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2cc3091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2cc3091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2cc3091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02cc3091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2cc3091a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2cc3091a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db7d8c00f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0db7d8c00f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02ad6ae0a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02ad6ae0a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Ventajas en Monoprocesador:</a:t>
            </a:r>
            <a:endParaRPr/>
          </a:p>
          <a:p>
            <a:pPr indent="-298450" lvl="0" marL="457200" rtl="0" algn="l">
              <a:spcBef>
                <a:spcPts val="0"/>
              </a:spcBef>
              <a:spcAft>
                <a:spcPts val="0"/>
              </a:spcAft>
              <a:buSzPts val="1100"/>
              <a:buChar char="-"/>
            </a:pPr>
            <a:r>
              <a:rPr lang="en"/>
              <a:t>Estructuración de Programas: Facilita la organización y gestión de tareas dentro de una aplicación al dividirlas en varias tareas más pequeñas.</a:t>
            </a:r>
            <a:endParaRPr/>
          </a:p>
          <a:p>
            <a:pPr indent="-298450" lvl="0" marL="457200" rtl="0" algn="l">
              <a:spcBef>
                <a:spcPts val="0"/>
              </a:spcBef>
              <a:spcAft>
                <a:spcPts val="0"/>
              </a:spcAft>
              <a:buSzPts val="1100"/>
              <a:buChar char="-"/>
            </a:pPr>
            <a:r>
              <a:rPr lang="en"/>
              <a:t>Solapamiento de E/S y Procesamiento: Permite que una tarea continúe mientras otra espera por E/S.</a:t>
            </a:r>
            <a:endParaRPr/>
          </a:p>
          <a:p>
            <a:pPr indent="-298450" lvl="0" marL="457200" rtl="0" algn="l">
              <a:spcBef>
                <a:spcPts val="0"/>
              </a:spcBef>
              <a:spcAft>
                <a:spcPts val="0"/>
              </a:spcAft>
              <a:buSzPts val="1100"/>
              <a:buChar char="-"/>
            </a:pPr>
            <a:r>
              <a:rPr lang="en"/>
              <a:t>Cambio Rápido entre Hilos: Menor penalización comparado con el cambio de proceso.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Ventajas en Multiprocesador: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Paralelismo: Los hilos pueden ejecutarse simultáneamente en diferentes procesadores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Mejora significativa en el desempeño: Si los hilos de una aplicación están bien distribuidos y sincronizados, la aplicación puede realizar tareas más rápidamente y de manera más eficiente.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2ad6ae0a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2ad6ae0a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Compartición de carga: Los procesos se mantienen en una cola global de hilos y cada procesador, cuando </a:t>
            </a:r>
            <a:r>
              <a:rPr lang="en"/>
              <a:t>esté</a:t>
            </a:r>
            <a:r>
              <a:rPr lang="en"/>
              <a:t> ocioso, selecciona un hilo de la cola.</a:t>
            </a:r>
            <a:endParaRPr/>
          </a:p>
          <a:p>
            <a:pPr indent="-298450" lvl="0" marL="457200" rtl="0" algn="l">
              <a:spcBef>
                <a:spcPts val="0"/>
              </a:spcBef>
              <a:spcAft>
                <a:spcPts val="0"/>
              </a:spcAft>
              <a:buSzPts val="1100"/>
              <a:buChar char="-"/>
            </a:pPr>
            <a:r>
              <a:rPr lang="en"/>
              <a:t>Planificación en pandilla: Un conjunto de hilos relacionados que  se planifica para ejecutar sobre un conjunto de procesadores.</a:t>
            </a:r>
            <a:endParaRPr/>
          </a:p>
          <a:p>
            <a:pPr indent="-298450" lvl="0" marL="457200" rtl="0" algn="l">
              <a:spcBef>
                <a:spcPts val="0"/>
              </a:spcBef>
              <a:spcAft>
                <a:spcPts val="0"/>
              </a:spcAft>
              <a:buSzPts val="1100"/>
              <a:buChar char="-"/>
            </a:pPr>
            <a:r>
              <a:rPr lang="en"/>
              <a:t>Asignación de procesador dedicado: Consiste en dedicar un grupo de procesadores a una aplicación durante toda la duración de la aplicación. </a:t>
            </a:r>
            <a:endParaRPr/>
          </a:p>
          <a:p>
            <a:pPr indent="-298450" lvl="0" marL="457200" rtl="0" algn="l">
              <a:spcBef>
                <a:spcPts val="0"/>
              </a:spcBef>
              <a:spcAft>
                <a:spcPts val="0"/>
              </a:spcAft>
              <a:buSzPts val="1100"/>
              <a:buChar char="-"/>
            </a:pPr>
            <a:r>
              <a:rPr lang="en"/>
              <a:t>Planificación dinámica: El número de hilos de un proceso puede cambiar durante el curso de su ejecución.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2ad6ae0a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2ad6ae0a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Primero en llegar, primero en ser servido (FCFS):</a:t>
            </a:r>
            <a:endParaRPr b="1"/>
          </a:p>
          <a:p>
            <a:pPr indent="-298450" lvl="0" marL="457200" rtl="0" algn="l">
              <a:spcBef>
                <a:spcPts val="0"/>
              </a:spcBef>
              <a:spcAft>
                <a:spcPts val="0"/>
              </a:spcAft>
              <a:buSzPts val="1100"/>
              <a:buChar char="-"/>
            </a:pPr>
            <a:r>
              <a:rPr lang="en"/>
              <a:t>Los hilos se disponen al final de la cola compartida.</a:t>
            </a:r>
            <a:endParaRPr/>
          </a:p>
          <a:p>
            <a:pPr indent="-298450" lvl="0" marL="457200" rtl="0" algn="l">
              <a:spcBef>
                <a:spcPts val="0"/>
              </a:spcBef>
              <a:spcAft>
                <a:spcPts val="0"/>
              </a:spcAft>
              <a:buSzPts val="1100"/>
              <a:buChar char="-"/>
            </a:pPr>
            <a:r>
              <a:rPr lang="en"/>
              <a:t>Procesador ocioso coge el siguiente hilo listo.</a:t>
            </a:r>
            <a:endParaRPr/>
          </a:p>
          <a:p>
            <a:pPr indent="0" lvl="0" marL="0" rtl="0" algn="l">
              <a:spcBef>
                <a:spcPts val="0"/>
              </a:spcBef>
              <a:spcAft>
                <a:spcPts val="0"/>
              </a:spcAft>
              <a:buClr>
                <a:schemeClr val="dk1"/>
              </a:buClr>
              <a:buSzPts val="1100"/>
              <a:buFont typeface="Arial"/>
              <a:buNone/>
            </a:pPr>
            <a:r>
              <a:rPr b="1" lang="en"/>
              <a:t>Menor número de hilos primero:</a:t>
            </a:r>
            <a:endParaRPr b="1"/>
          </a:p>
          <a:p>
            <a:pPr indent="-298450" lvl="0" marL="457200" rtl="0" algn="l">
              <a:spcBef>
                <a:spcPts val="0"/>
              </a:spcBef>
              <a:spcAft>
                <a:spcPts val="0"/>
              </a:spcAft>
              <a:buSzPts val="1100"/>
              <a:buChar char="-"/>
            </a:pPr>
            <a:r>
              <a:rPr lang="en"/>
              <a:t>Cola organizada por prioridad según el número de hilos no planificados.</a:t>
            </a:r>
            <a:endParaRPr/>
          </a:p>
          <a:p>
            <a:pPr indent="-298450" lvl="0" marL="457200" rtl="0" algn="l">
              <a:spcBef>
                <a:spcPts val="0"/>
              </a:spcBef>
              <a:spcAft>
                <a:spcPts val="0"/>
              </a:spcAft>
              <a:buSzPts val="1100"/>
              <a:buChar char="-"/>
            </a:pPr>
            <a:r>
              <a:rPr lang="en"/>
              <a:t>Trabajos con igual prioridad se ordenan por llegada.</a:t>
            </a:r>
            <a:endParaRPr/>
          </a:p>
          <a:p>
            <a:pPr indent="0" lvl="0" marL="0" rtl="0" algn="l">
              <a:spcBef>
                <a:spcPts val="0"/>
              </a:spcBef>
              <a:spcAft>
                <a:spcPts val="0"/>
              </a:spcAft>
              <a:buClr>
                <a:schemeClr val="dk1"/>
              </a:buClr>
              <a:buSzPts val="1100"/>
              <a:buFont typeface="Arial"/>
              <a:buNone/>
            </a:pPr>
            <a:r>
              <a:rPr b="1" lang="en"/>
              <a:t>Menor número de hilos primero con expulsión:</a:t>
            </a:r>
            <a:endParaRPr b="1"/>
          </a:p>
          <a:p>
            <a:pPr indent="-298450" lvl="0" marL="457200" rtl="0" algn="l">
              <a:spcBef>
                <a:spcPts val="0"/>
              </a:spcBef>
              <a:spcAft>
                <a:spcPts val="0"/>
              </a:spcAft>
              <a:buSzPts val="1100"/>
              <a:buChar char="-"/>
            </a:pPr>
            <a:r>
              <a:rPr lang="en"/>
              <a:t>Prioridad a trabajos con menos hilos no planificados.</a:t>
            </a:r>
            <a:endParaRPr/>
          </a:p>
          <a:p>
            <a:pPr indent="-298450" lvl="0" marL="457200" rtl="0" algn="l">
              <a:spcBef>
                <a:spcPts val="0"/>
              </a:spcBef>
              <a:spcAft>
                <a:spcPts val="0"/>
              </a:spcAft>
              <a:buSzPts val="1100"/>
              <a:buChar char="-"/>
            </a:pPr>
            <a:r>
              <a:rPr lang="en"/>
              <a:t>Si llega un trabajo con menos hilos, se expulsan los hilos del trabajo planificado.</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2ad6ae0a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02ad6ae0a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2ad6ae0a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2ad6ae0a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2ad6ae0a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2ad6ae0a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Una manera obvia en que la planificación en pandilla mejora las prestaciones de una aplicación individual es porque se minimizan los cambios de proceso. Suponga que un hilo de un proceso está ejecutando y alcanza un punto en el que debe sincronizarse con otro hilo del mismo proceso. Si este otro hilo no está ejecutando, pero está listo para ejecutar, el primer hilo quedará colgado hasta que suceda un cambio de proceso en otro procesador que tome el hilo necesario. En una aplicación con coordinación estrecha entre sus hilos, estos cambios reducirán dramáticamente el rendimiento. La planificación simultánea de hilos cooperantes puede también reducir el tiempo de ubicación de recursos. Por ejemplo, múltiples hilos planificados en pandilla pueden acceder a un fichero sin la sobrecarga adicional de bloquearse durante una operación de posicionamiento y lectura/escritura.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2d38fd44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02d38fd44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Planificación uniforme: Cada proceso o hilo recibe una cantidad igual de recursos computacionales, en este caso, tiempo de procesador, sin considerar la carga de trabajo individual o la prioridad de cada uno.</a:t>
            </a:r>
            <a:endParaRPr/>
          </a:p>
          <a:p>
            <a:pPr indent="-298450" lvl="0" marL="457200" rtl="0" algn="l">
              <a:spcBef>
                <a:spcPts val="0"/>
              </a:spcBef>
              <a:spcAft>
                <a:spcPts val="0"/>
              </a:spcAft>
              <a:buSzPts val="1100"/>
              <a:buChar char="-"/>
            </a:pPr>
            <a:r>
              <a:rPr lang="en"/>
              <a:t>Planificación ponderada: Los procesos o hilos reciben una cantidad de recursos computacionales proporcional a un peso o prioridad asignada. Este enfoque permite dar más recursos a los procesos que son más importantes o que requieren más computación.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2ad6ae0a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2ad6ae0a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2d38fd44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02d38fd44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Cada aplicación descompone su problema en varias tareas, que se proyectan en hilos que dicha aplicación ejecuta. Los programas fueron escritos de manera tal que se pueda variar el número de hilos que usan. En esencia, cada aplicación define e introduce en una cola un cierto número de tareas. La aplicación extrae las tareas de la cola y las proyecta sobre los hilos disponibles. Si hay menos hilos que tareas, las tareas restantes permanecen enconadas hasta que son extraídas por los hilos cuando completan la tarea asignada. Claramente, no todas las aplicaciones pueden ser estructuradas de este modo, pero muchos problemas numéricos y otras aplicaciones varias sí pueden tratarse de esta forma.</a:t>
            </a:r>
            <a:endParaRPr/>
          </a:p>
          <a:p>
            <a:pPr indent="0" lvl="0" marL="0" rtl="0" algn="l">
              <a:spcBef>
                <a:spcPts val="0"/>
              </a:spcBef>
              <a:spcAft>
                <a:spcPts val="0"/>
              </a:spcAft>
              <a:buClr>
                <a:schemeClr val="dk1"/>
              </a:buClr>
              <a:buSzPts val="1100"/>
              <a:buFont typeface="Arial"/>
              <a:buNone/>
            </a:pPr>
            <a:r>
              <a:rPr lang="en"/>
              <a:t>Los autores concluyen que una estrategia eficaz es limitar el número de hilos activos al número de procesadores en el sistema. Si la mayoría de las aplicaciones son de un hilo único o pueden ser </a:t>
            </a:r>
            <a:r>
              <a:rPr lang="en"/>
              <a:t>estructuradas</a:t>
            </a:r>
            <a:r>
              <a:rPr lang="en"/>
              <a:t> como una cola de tareas, se conseguirá un uso eficaz y razonablemente eficiente de los </a:t>
            </a:r>
            <a:r>
              <a:rPr lang="en"/>
              <a:t>recursos</a:t>
            </a:r>
            <a:r>
              <a:rPr lang="en"/>
              <a:t> procesador.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2d38fd44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2d38fd44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2ad6ae0a0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2ad6ae0a0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2d38fd44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2d38fd44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os análisis que sugieren que para las aplicaciones que pueden aprovechar las ventajas de la planificación dinámica, este enfoque es superior a la </a:t>
            </a:r>
            <a:r>
              <a:rPr lang="en"/>
              <a:t>planificación</a:t>
            </a:r>
            <a:r>
              <a:rPr lang="en"/>
              <a:t> en pandilla o a la asignación de procesador dedicado. No obstante, la sobrecarga de este enfoque puede invalidar esta aparente ventaja en rendimiento. Es necesario experimentar con el sistema real para probar la ventaja de la planificación dinámica.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ff7f09803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f7f09803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f7f09803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f7f09803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f7f0980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ff7f0980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dbd1e46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0dbd1e46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f7f09803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f7f09803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2ad6ae0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2ad6ae0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RETARDO MAXIMO:</a:t>
            </a:r>
            <a:r>
              <a:rPr lang="en"/>
              <a:t> Entre 10 y 100 ms - Entre 10 µs y 1 ms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02ad6ae0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02ad6ae0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2d7df45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2d7df45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2ad6ae0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2ad6ae0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02ad6ae0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02ad6ae0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2ad6ae0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02ad6ae0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highlight>
                  <a:srgbClr val="FFFFFF"/>
                </a:highlight>
              </a:rPr>
              <a:t>En cambio, un sistema de tiempo real intentará o bien corregir el problema o bien minimizar sus efectos continuando, en todo caso, en ejecución.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2cc3091a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2cc3091a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b10aff61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b10aff61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2d410a0d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2d410a0d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2d410a0d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02d410a0d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2d410a0d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02d410a0d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0db7d8c0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0db7d8c0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0db7d8c00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0db7d8c00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0db7d8c00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0db7d8c00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bdc650d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bdc650d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bdc650d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bdc650d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bdc650da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bdc650da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bdc650da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bdc650da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bdc650da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bdc650da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65325" y="2299375"/>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Planificación</a:t>
            </a:r>
            <a:r>
              <a:rPr lang="en"/>
              <a:t> Multiprocesador y de Tiempo Real</a:t>
            </a:r>
            <a:endParaRPr/>
          </a:p>
        </p:txBody>
      </p:sp>
      <p:sp>
        <p:nvSpPr>
          <p:cNvPr id="159" name="Google Shape;159;p36"/>
          <p:cNvSpPr txBox="1"/>
          <p:nvPr>
            <p:ph type="ctrTitle"/>
          </p:nvPr>
        </p:nvSpPr>
        <p:spPr>
          <a:xfrm>
            <a:off x="2810400" y="30202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Grupo 2</a:t>
            </a:r>
            <a:endParaRPr b="0" sz="220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713750" y="1274550"/>
            <a:ext cx="7716501" cy="284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Aspectos de Diseño en la Planificación Multiprocesador</a:t>
            </a:r>
            <a:endParaRPr/>
          </a:p>
        </p:txBody>
      </p:sp>
      <p:sp>
        <p:nvSpPr>
          <p:cNvPr id="222" name="Google Shape;222;p46"/>
          <p:cNvSpPr txBox="1"/>
          <p:nvPr>
            <p:ph idx="1" type="body"/>
          </p:nvPr>
        </p:nvSpPr>
        <p:spPr>
          <a:xfrm>
            <a:off x="938500" y="166667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Tres aspectos clave interrelacionados:</a:t>
            </a:r>
            <a:endParaRPr sz="1400"/>
          </a:p>
          <a:p>
            <a:pPr indent="-317500" lvl="0" marL="457200" rtl="0" algn="l">
              <a:lnSpc>
                <a:spcPct val="115000"/>
              </a:lnSpc>
              <a:spcBef>
                <a:spcPts val="0"/>
              </a:spcBef>
              <a:spcAft>
                <a:spcPts val="0"/>
              </a:spcAft>
              <a:buSzPts val="1400"/>
              <a:buChar char="●"/>
            </a:pPr>
            <a:r>
              <a:rPr lang="en" sz="1400"/>
              <a:t>Asignación de procesos a procesadores.</a:t>
            </a:r>
            <a:endParaRPr sz="1400"/>
          </a:p>
          <a:p>
            <a:pPr indent="-317500" lvl="0" marL="457200" rtl="0" algn="l">
              <a:lnSpc>
                <a:spcPct val="115000"/>
              </a:lnSpc>
              <a:spcBef>
                <a:spcPts val="0"/>
              </a:spcBef>
              <a:spcAft>
                <a:spcPts val="0"/>
              </a:spcAft>
              <a:buSzPts val="1400"/>
              <a:buChar char="●"/>
            </a:pPr>
            <a:r>
              <a:rPr lang="en" sz="1400"/>
              <a:t>Uso de la multiprogramación en cada procesador individual.</a:t>
            </a:r>
            <a:endParaRPr sz="1400"/>
          </a:p>
          <a:p>
            <a:pPr indent="-317500" lvl="0" marL="457200" rtl="0" algn="l">
              <a:lnSpc>
                <a:spcPct val="115000"/>
              </a:lnSpc>
              <a:spcBef>
                <a:spcPts val="0"/>
              </a:spcBef>
              <a:spcAft>
                <a:spcPts val="0"/>
              </a:spcAft>
              <a:buSzPts val="1400"/>
              <a:buChar char="●"/>
            </a:pPr>
            <a:r>
              <a:rPr lang="en" sz="1400"/>
              <a:t>Activación del proceso.</a:t>
            </a:r>
            <a:endParaRPr sz="1400"/>
          </a:p>
          <a:p>
            <a:pPr indent="0" lvl="0" marL="457200" rtl="0" algn="l">
              <a:lnSpc>
                <a:spcPct val="115000"/>
              </a:lnSpc>
              <a:spcBef>
                <a:spcPts val="0"/>
              </a:spcBef>
              <a:spcAft>
                <a:spcPts val="0"/>
              </a:spcAft>
              <a:buNone/>
            </a:pPr>
            <a:r>
              <a:t/>
            </a:r>
            <a:endParaRPr sz="1400"/>
          </a:p>
          <a:p>
            <a:pPr indent="0" lvl="0" marL="0" rtl="0" algn="l">
              <a:spcBef>
                <a:spcPts val="0"/>
              </a:spcBef>
              <a:spcAft>
                <a:spcPts val="1600"/>
              </a:spcAft>
              <a:buNone/>
            </a:pPr>
            <a:r>
              <a:t/>
            </a:r>
            <a:endParaRPr sz="1400"/>
          </a:p>
        </p:txBody>
      </p:sp>
      <p:sp>
        <p:nvSpPr>
          <p:cNvPr id="223" name="Google Shape;223;p46"/>
          <p:cNvSpPr txBox="1"/>
          <p:nvPr/>
        </p:nvSpPr>
        <p:spPr>
          <a:xfrm>
            <a:off x="8110600" y="4789500"/>
            <a:ext cx="163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Giovanni</a:t>
            </a:r>
            <a:endParaRPr sz="11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Asignación de Procesos a Procesadores</a:t>
            </a:r>
            <a:endParaRPr/>
          </a:p>
        </p:txBody>
      </p:sp>
      <p:sp>
        <p:nvSpPr>
          <p:cNvPr id="229" name="Google Shape;229;p4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Arquitectura Uniforme:</a:t>
            </a:r>
            <a:endParaRPr sz="1400"/>
          </a:p>
          <a:p>
            <a:pPr indent="-317500" lvl="0" marL="457200" rtl="0" algn="l">
              <a:lnSpc>
                <a:spcPct val="115000"/>
              </a:lnSpc>
              <a:spcBef>
                <a:spcPts val="0"/>
              </a:spcBef>
              <a:spcAft>
                <a:spcPts val="0"/>
              </a:spcAft>
              <a:buSzPts val="1400"/>
              <a:buChar char="●"/>
            </a:pPr>
            <a:r>
              <a:rPr lang="en" sz="1400"/>
              <a:t>Asignación simple por demanda.</a:t>
            </a:r>
            <a:endParaRPr sz="1400"/>
          </a:p>
          <a:p>
            <a:pPr indent="-317500" lvl="0" marL="457200" rtl="0" algn="l">
              <a:lnSpc>
                <a:spcPct val="115000"/>
              </a:lnSpc>
              <a:spcBef>
                <a:spcPts val="0"/>
              </a:spcBef>
              <a:spcAft>
                <a:spcPts val="0"/>
              </a:spcAft>
              <a:buSzPts val="1400"/>
              <a:buChar char="●"/>
            </a:pPr>
            <a:r>
              <a:rPr lang="en" sz="1400"/>
              <a:t>Procesos tratados como recursos colectivos.</a:t>
            </a:r>
            <a:endParaRPr sz="1400"/>
          </a:p>
          <a:p>
            <a:pPr indent="0" lvl="0" marL="0" rtl="0" algn="l">
              <a:lnSpc>
                <a:spcPct val="115000"/>
              </a:lnSpc>
              <a:spcBef>
                <a:spcPts val="0"/>
              </a:spcBef>
              <a:spcAft>
                <a:spcPts val="0"/>
              </a:spcAft>
              <a:buNone/>
            </a:pPr>
            <a:r>
              <a:rPr lang="en" sz="1400"/>
              <a:t>Asignación Estática:</a:t>
            </a:r>
            <a:endParaRPr sz="1400"/>
          </a:p>
          <a:p>
            <a:pPr indent="-317500" lvl="0" marL="457200" rtl="0" algn="l">
              <a:lnSpc>
                <a:spcPct val="115000"/>
              </a:lnSpc>
              <a:spcBef>
                <a:spcPts val="0"/>
              </a:spcBef>
              <a:spcAft>
                <a:spcPts val="0"/>
              </a:spcAft>
              <a:buSzPts val="1400"/>
              <a:buChar char="●"/>
            </a:pPr>
            <a:r>
              <a:rPr lang="en" sz="1400"/>
              <a:t>Ventajas: menos sobrecarga, planificación de grupo.</a:t>
            </a:r>
            <a:endParaRPr sz="1400"/>
          </a:p>
          <a:p>
            <a:pPr indent="-317500" lvl="0" marL="457200" rtl="0" algn="l">
              <a:lnSpc>
                <a:spcPct val="115000"/>
              </a:lnSpc>
              <a:spcBef>
                <a:spcPts val="0"/>
              </a:spcBef>
              <a:spcAft>
                <a:spcPts val="0"/>
              </a:spcAft>
              <a:buSzPts val="1400"/>
              <a:buChar char="●"/>
            </a:pPr>
            <a:r>
              <a:rPr lang="en" sz="1400"/>
              <a:t>Desventajas: posible ociosidad de procesadores.</a:t>
            </a:r>
            <a:endParaRPr sz="1400"/>
          </a:p>
          <a:p>
            <a:pPr indent="0" lvl="0" marL="0" rtl="0" algn="l">
              <a:lnSpc>
                <a:spcPct val="115000"/>
              </a:lnSpc>
              <a:spcBef>
                <a:spcPts val="0"/>
              </a:spcBef>
              <a:spcAft>
                <a:spcPts val="0"/>
              </a:spcAft>
              <a:buNone/>
            </a:pPr>
            <a:r>
              <a:rPr lang="en" sz="1400"/>
              <a:t>Asignación Dinámica:</a:t>
            </a:r>
            <a:endParaRPr sz="1400"/>
          </a:p>
          <a:p>
            <a:pPr indent="-317500" lvl="0" marL="457200" rtl="0" algn="l">
              <a:lnSpc>
                <a:spcPct val="115000"/>
              </a:lnSpc>
              <a:spcBef>
                <a:spcPts val="0"/>
              </a:spcBef>
              <a:spcAft>
                <a:spcPts val="0"/>
              </a:spcAft>
              <a:buSzPts val="1400"/>
              <a:buChar char="●"/>
            </a:pPr>
            <a:r>
              <a:rPr lang="en" sz="1400"/>
              <a:t>Uso de una cola común.</a:t>
            </a:r>
            <a:endParaRPr sz="1400"/>
          </a:p>
          <a:p>
            <a:pPr indent="-317500" lvl="0" marL="457200" rtl="0" algn="l">
              <a:lnSpc>
                <a:spcPct val="115000"/>
              </a:lnSpc>
              <a:spcBef>
                <a:spcPts val="0"/>
              </a:spcBef>
              <a:spcAft>
                <a:spcPts val="0"/>
              </a:spcAft>
              <a:buSzPts val="1400"/>
              <a:buChar char="●"/>
            </a:pPr>
            <a:r>
              <a:rPr lang="en" sz="1400"/>
              <a:t>Balance dinámico de carga.</a:t>
            </a:r>
            <a:endParaRPr sz="1400"/>
          </a:p>
          <a:p>
            <a:pPr indent="0" lvl="0" marL="457200" rtl="0" algn="l">
              <a:lnSpc>
                <a:spcPct val="115000"/>
              </a:lnSpc>
              <a:spcBef>
                <a:spcPts val="0"/>
              </a:spcBef>
              <a:spcAft>
                <a:spcPts val="0"/>
              </a:spcAft>
              <a:buNone/>
            </a:pPr>
            <a:r>
              <a:t/>
            </a:r>
            <a:endParaRPr sz="1400"/>
          </a:p>
          <a:p>
            <a:pPr indent="0" lvl="0" marL="0" rtl="0" algn="l">
              <a:spcBef>
                <a:spcPts val="0"/>
              </a:spcBef>
              <a:spcAft>
                <a:spcPts val="16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Uso de la Multiprogramación </a:t>
            </a:r>
            <a:endParaRPr/>
          </a:p>
          <a:p>
            <a:pPr indent="0" lvl="0" marL="0" rtl="0" algn="l">
              <a:spcBef>
                <a:spcPts val="0"/>
              </a:spcBef>
              <a:spcAft>
                <a:spcPts val="0"/>
              </a:spcAft>
              <a:buNone/>
            </a:pPr>
            <a:r>
              <a:rPr lang="en"/>
              <a:t>en Procesadores Individuales</a:t>
            </a:r>
            <a:endParaRPr/>
          </a:p>
        </p:txBody>
      </p:sp>
      <p:sp>
        <p:nvSpPr>
          <p:cNvPr id="235" name="Google Shape;235;p4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Procesador Vinculado </a:t>
            </a:r>
            <a:r>
              <a:rPr lang="en" sz="1400"/>
              <a:t>estáticamente</a:t>
            </a:r>
            <a:r>
              <a:rPr lang="en" sz="1400"/>
              <a:t> a un proceso:</a:t>
            </a:r>
            <a:endParaRPr sz="1400"/>
          </a:p>
          <a:p>
            <a:pPr indent="-317500" lvl="0" marL="457200" rtl="0" algn="l">
              <a:lnSpc>
                <a:spcPct val="115000"/>
              </a:lnSpc>
              <a:spcBef>
                <a:spcPts val="0"/>
              </a:spcBef>
              <a:spcAft>
                <a:spcPts val="0"/>
              </a:spcAft>
              <a:buSzPts val="1400"/>
              <a:buChar char="●"/>
            </a:pPr>
            <a:r>
              <a:rPr lang="en" sz="1400"/>
              <a:t>¿Debería ese procesador ser multiprogramado?</a:t>
            </a:r>
            <a:endParaRPr sz="1400"/>
          </a:p>
          <a:p>
            <a:pPr indent="-317500" lvl="0" marL="457200" rtl="0" algn="l">
              <a:lnSpc>
                <a:spcPct val="115000"/>
              </a:lnSpc>
              <a:spcBef>
                <a:spcPts val="0"/>
              </a:spcBef>
              <a:spcAft>
                <a:spcPts val="0"/>
              </a:spcAft>
              <a:buSzPts val="1400"/>
              <a:buChar char="●"/>
            </a:pPr>
            <a:r>
              <a:rPr lang="en" sz="1400"/>
              <a:t>Bloqueos frecuentes por E/S o sincronización.</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Multiprocesadores tradicionales:</a:t>
            </a:r>
            <a:endParaRPr sz="1400"/>
          </a:p>
          <a:p>
            <a:pPr indent="-317500" lvl="0" marL="457200" rtl="0" algn="l">
              <a:lnSpc>
                <a:spcPct val="115000"/>
              </a:lnSpc>
              <a:spcBef>
                <a:spcPts val="0"/>
              </a:spcBef>
              <a:spcAft>
                <a:spcPts val="0"/>
              </a:spcAft>
              <a:buSzPts val="1400"/>
              <a:buChar char="●"/>
            </a:pPr>
            <a:r>
              <a:rPr lang="en" sz="1400"/>
              <a:t>Importancia de alta utilización</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M</a:t>
            </a:r>
            <a:r>
              <a:rPr lang="en" sz="1400"/>
              <a:t>ultiprocesadores con muchos procesadores:</a:t>
            </a:r>
            <a:endParaRPr sz="1400"/>
          </a:p>
          <a:p>
            <a:pPr indent="-317500" lvl="0" marL="457200" rtl="0" algn="l">
              <a:lnSpc>
                <a:spcPct val="115000"/>
              </a:lnSpc>
              <a:spcBef>
                <a:spcPts val="0"/>
              </a:spcBef>
              <a:spcAft>
                <a:spcPts val="0"/>
              </a:spcAft>
              <a:buSzPts val="1400"/>
              <a:buChar char="●"/>
            </a:pPr>
            <a:r>
              <a:rPr lang="en" sz="1400"/>
              <a:t>Enfoque en rendimiento medio en aplicaciones</a:t>
            </a:r>
            <a:endParaRPr sz="1400"/>
          </a:p>
          <a:p>
            <a:pPr indent="0" lvl="0" marL="0" rtl="0" algn="l">
              <a:spcBef>
                <a:spcPts val="0"/>
              </a:spcBef>
              <a:spcAft>
                <a:spcPts val="16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Activación de Procesos</a:t>
            </a:r>
            <a:endParaRPr/>
          </a:p>
        </p:txBody>
      </p:sp>
      <p:sp>
        <p:nvSpPr>
          <p:cNvPr id="241" name="Google Shape;241;p49"/>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Monoprocesador:</a:t>
            </a:r>
            <a:endParaRPr sz="1400"/>
          </a:p>
          <a:p>
            <a:pPr indent="-317500" lvl="0" marL="457200" rtl="0" algn="l">
              <a:lnSpc>
                <a:spcPct val="115000"/>
              </a:lnSpc>
              <a:spcBef>
                <a:spcPts val="0"/>
              </a:spcBef>
              <a:spcAft>
                <a:spcPts val="0"/>
              </a:spcAft>
              <a:buSzPts val="1400"/>
              <a:buChar char="●"/>
            </a:pPr>
            <a:r>
              <a:rPr lang="en" sz="1400"/>
              <a:t>Prioridades y algoritmos de planificación basados en uso pasado.</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M</a:t>
            </a:r>
            <a:r>
              <a:rPr lang="en" sz="1400"/>
              <a:t>ultiprocesador</a:t>
            </a:r>
            <a:r>
              <a:rPr lang="en" sz="1400"/>
              <a:t>:</a:t>
            </a:r>
            <a:endParaRPr sz="1400"/>
          </a:p>
          <a:p>
            <a:pPr indent="-317500" lvl="0" marL="457200" rtl="0" algn="l">
              <a:lnSpc>
                <a:spcPct val="115000"/>
              </a:lnSpc>
              <a:spcBef>
                <a:spcPts val="0"/>
              </a:spcBef>
              <a:spcAft>
                <a:spcPts val="0"/>
              </a:spcAft>
              <a:buSzPts val="1400"/>
              <a:buChar char="●"/>
            </a:pPr>
            <a:r>
              <a:rPr lang="en" sz="1400"/>
              <a:t>Enfoque </a:t>
            </a:r>
            <a:r>
              <a:rPr lang="en" sz="1400"/>
              <a:t>más</a:t>
            </a:r>
            <a:r>
              <a:rPr lang="en" sz="1400"/>
              <a:t> simple es más eficaz.</a:t>
            </a:r>
            <a:endParaRPr sz="1400"/>
          </a:p>
          <a:p>
            <a:pPr indent="-317500" lvl="0" marL="457200" rtl="0" algn="l">
              <a:lnSpc>
                <a:spcPct val="115000"/>
              </a:lnSpc>
              <a:spcBef>
                <a:spcPts val="0"/>
              </a:spcBef>
              <a:spcAft>
                <a:spcPts val="0"/>
              </a:spcAft>
              <a:buSzPts val="1400"/>
              <a:buChar char="●"/>
            </a:pPr>
            <a:r>
              <a:rPr lang="en" sz="1400"/>
              <a:t>Importancia de aspectos específicos de planificación de hilos.</a:t>
            </a:r>
            <a:endParaRPr sz="1400"/>
          </a:p>
          <a:p>
            <a:pPr indent="0" lvl="0" marL="0" rtl="0" algn="l">
              <a:spcBef>
                <a:spcPts val="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de Procesos</a:t>
            </a:r>
            <a:endParaRPr/>
          </a:p>
        </p:txBody>
      </p:sp>
      <p:sp>
        <p:nvSpPr>
          <p:cNvPr id="247" name="Google Shape;247;p50"/>
          <p:cNvSpPr txBox="1"/>
          <p:nvPr>
            <p:ph idx="1" type="body"/>
          </p:nvPr>
        </p:nvSpPr>
        <p:spPr>
          <a:xfrm>
            <a:off x="938500" y="865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Colas y Algoritmos de Planificación:</a:t>
            </a:r>
            <a:endParaRPr sz="1400"/>
          </a:p>
          <a:p>
            <a:pPr indent="-317500" lvl="0" marL="457200" rtl="0" algn="l">
              <a:lnSpc>
                <a:spcPct val="115000"/>
              </a:lnSpc>
              <a:spcBef>
                <a:spcPts val="0"/>
              </a:spcBef>
              <a:spcAft>
                <a:spcPts val="0"/>
              </a:spcAft>
              <a:buSzPts val="1400"/>
              <a:buChar char="●"/>
            </a:pPr>
            <a:r>
              <a:rPr lang="en" sz="1400"/>
              <a:t>Cola única para todos los procesadores.</a:t>
            </a:r>
            <a:endParaRPr sz="1400"/>
          </a:p>
          <a:p>
            <a:pPr indent="-317500" lvl="0" marL="457200" rtl="0" algn="l">
              <a:lnSpc>
                <a:spcPct val="115000"/>
              </a:lnSpc>
              <a:spcBef>
                <a:spcPts val="0"/>
              </a:spcBef>
              <a:spcAft>
                <a:spcPts val="0"/>
              </a:spcAft>
              <a:buSzPts val="1400"/>
              <a:buChar char="●"/>
            </a:pPr>
            <a:r>
              <a:rPr lang="en" sz="1400"/>
              <a:t>Multiples colas de prioridad.</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b="1" lang="en" sz="1400"/>
              <a:t>Tiempos de Servicio:</a:t>
            </a:r>
            <a:r>
              <a:rPr lang="en" sz="1400"/>
              <a:t> el tiempo de procesador necesario para completar el trabajo.</a:t>
            </a:r>
            <a:endParaRPr sz="1400"/>
          </a:p>
          <a:p>
            <a:pPr indent="0" lvl="0" marL="0" rtl="0" algn="l">
              <a:lnSpc>
                <a:spcPct val="115000"/>
              </a:lnSpc>
              <a:spcBef>
                <a:spcPts val="0"/>
              </a:spcBef>
              <a:spcAft>
                <a:spcPts val="0"/>
              </a:spcAft>
              <a:buNone/>
            </a:pPr>
            <a:r>
              <a:rPr b="1" lang="en" sz="1400"/>
              <a:t>Coeficiente de Variación (C):</a:t>
            </a:r>
            <a:r>
              <a:rPr lang="en" sz="1400"/>
              <a:t> Mide la variabilidad de los tiempos de servicio. Un C=0 indica no variabilidad, mientras que valores mayores indican mayor variabilidad.</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Comparación de algoritmos: FCFS, Turno Circular, Tiempo Restante Más Breve.</a:t>
            </a:r>
            <a:endParaRPr sz="1400"/>
          </a:p>
          <a:p>
            <a:pPr indent="-317500" lvl="0" marL="457200" rtl="0" algn="l">
              <a:lnSpc>
                <a:spcPct val="115000"/>
              </a:lnSpc>
              <a:spcBef>
                <a:spcPts val="0"/>
              </a:spcBef>
              <a:spcAft>
                <a:spcPts val="0"/>
              </a:spcAft>
              <a:buSzPts val="1400"/>
              <a:buChar char="●"/>
            </a:pPr>
            <a:r>
              <a:rPr lang="en" sz="1400"/>
              <a:t>Impacto de la variabilidad en la productividad de procesadores </a:t>
            </a:r>
            <a:r>
              <a:rPr lang="en" sz="1400"/>
              <a:t>únicos</a:t>
            </a:r>
            <a:r>
              <a:rPr lang="en" sz="1400"/>
              <a:t> o duales.</a:t>
            </a:r>
            <a:endParaRPr sz="1400"/>
          </a:p>
          <a:p>
            <a:pPr indent="0" lvl="0" marL="457200" rtl="0" algn="l">
              <a:lnSpc>
                <a:spcPct val="115000"/>
              </a:lnSpc>
              <a:spcBef>
                <a:spcPts val="0"/>
              </a:spcBef>
              <a:spcAft>
                <a:spcPts val="0"/>
              </a:spcAft>
              <a:buNone/>
            </a:pPr>
            <a:r>
              <a:t/>
            </a:r>
            <a:endParaRPr sz="1400"/>
          </a:p>
          <a:p>
            <a:pPr indent="0" lvl="0" marL="0" rtl="0" algn="l">
              <a:spcBef>
                <a:spcPts val="0"/>
              </a:spcBef>
              <a:spcAft>
                <a:spcPts val="16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1"/>
          <p:cNvSpPr txBox="1"/>
          <p:nvPr>
            <p:ph idx="1" type="body"/>
          </p:nvPr>
        </p:nvSpPr>
        <p:spPr>
          <a:xfrm>
            <a:off x="814200" y="4469600"/>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La conclusión general es que la disciplina de planificación específica es mucho menos importante con dos procesadores que con uno</a:t>
            </a:r>
            <a:endParaRPr sz="1400"/>
          </a:p>
        </p:txBody>
      </p:sp>
      <p:pic>
        <p:nvPicPr>
          <p:cNvPr id="254" name="Google Shape;254;p51"/>
          <p:cNvPicPr preferRelativeResize="0"/>
          <p:nvPr/>
        </p:nvPicPr>
        <p:blipFill>
          <a:blip r:embed="rId3">
            <a:alphaModFix/>
          </a:blip>
          <a:stretch>
            <a:fillRect/>
          </a:stretch>
        </p:blipFill>
        <p:spPr>
          <a:xfrm>
            <a:off x="935775" y="49975"/>
            <a:ext cx="6787900" cy="434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a:t>
            </a:r>
            <a:r>
              <a:rPr lang="en"/>
              <a:t> por hilos</a:t>
            </a:r>
            <a:endParaRPr/>
          </a:p>
        </p:txBody>
      </p:sp>
      <p:sp>
        <p:nvSpPr>
          <p:cNvPr id="260" name="Google Shape;260;p52"/>
          <p:cNvSpPr txBox="1"/>
          <p:nvPr>
            <p:ph idx="1" type="body"/>
          </p:nvPr>
        </p:nvSpPr>
        <p:spPr>
          <a:xfrm>
            <a:off x="938500" y="1246025"/>
            <a:ext cx="7172100" cy="111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Son unidades básicas de ejecución dentro de un proceso.</a:t>
            </a:r>
            <a:endParaRPr sz="1400"/>
          </a:p>
          <a:p>
            <a:pPr indent="-317500" lvl="0" marL="457200" rtl="0" algn="l">
              <a:spcBef>
                <a:spcPts val="1000"/>
              </a:spcBef>
              <a:spcAft>
                <a:spcPts val="0"/>
              </a:spcAft>
              <a:buSzPts val="1400"/>
              <a:buChar char="●"/>
            </a:pPr>
            <a:r>
              <a:rPr lang="en" sz="1400"/>
              <a:t>Una aplicación puede ser implementada como un conjunto de hilos, que cooperan y ejecutan de forma concurrente en el mismo espacio de direcciones.</a:t>
            </a:r>
            <a:endParaRPr sz="1400"/>
          </a:p>
          <a:p>
            <a:pPr indent="0" lvl="0" marL="457200" rtl="0" algn="l">
              <a:spcBef>
                <a:spcPts val="1000"/>
              </a:spcBef>
              <a:spcAft>
                <a:spcPts val="1600"/>
              </a:spcAft>
              <a:buNone/>
            </a:pPr>
            <a:r>
              <a:t/>
            </a:r>
            <a:endParaRPr sz="1400"/>
          </a:p>
        </p:txBody>
      </p:sp>
      <p:cxnSp>
        <p:nvCxnSpPr>
          <p:cNvPr id="261" name="Google Shape;261;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2" name="Google Shape;262;p52"/>
          <p:cNvSpPr/>
          <p:nvPr/>
        </p:nvSpPr>
        <p:spPr>
          <a:xfrm>
            <a:off x="1267650" y="2518725"/>
            <a:ext cx="3106975" cy="2187300"/>
          </a:xfrm>
          <a:prstGeom prst="flowChartProcess">
            <a:avLst/>
          </a:prstGeom>
          <a:solidFill>
            <a:schemeClr val="dk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3" name="Google Shape;263;p52"/>
          <p:cNvSpPr/>
          <p:nvPr/>
        </p:nvSpPr>
        <p:spPr>
          <a:xfrm>
            <a:off x="4707675" y="2518725"/>
            <a:ext cx="3106975" cy="2187300"/>
          </a:xfrm>
          <a:prstGeom prst="flowChartProcess">
            <a:avLst/>
          </a:prstGeom>
          <a:solidFill>
            <a:schemeClr val="dk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4" name="Google Shape;264;p52"/>
          <p:cNvSpPr txBox="1"/>
          <p:nvPr>
            <p:ph type="title"/>
          </p:nvPr>
        </p:nvSpPr>
        <p:spPr>
          <a:xfrm>
            <a:off x="1267650" y="2518725"/>
            <a:ext cx="31071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Monoprocesador</a:t>
            </a:r>
            <a:endParaRPr sz="1600"/>
          </a:p>
        </p:txBody>
      </p:sp>
      <p:sp>
        <p:nvSpPr>
          <p:cNvPr id="265" name="Google Shape;265;p52"/>
          <p:cNvSpPr txBox="1"/>
          <p:nvPr>
            <p:ph type="title"/>
          </p:nvPr>
        </p:nvSpPr>
        <p:spPr>
          <a:xfrm>
            <a:off x="4707613" y="2518725"/>
            <a:ext cx="31071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Multiprocesador</a:t>
            </a:r>
            <a:endParaRPr sz="1600"/>
          </a:p>
        </p:txBody>
      </p:sp>
      <p:sp>
        <p:nvSpPr>
          <p:cNvPr id="266" name="Google Shape;266;p52"/>
          <p:cNvSpPr txBox="1"/>
          <p:nvPr>
            <p:ph idx="1" type="body"/>
          </p:nvPr>
        </p:nvSpPr>
        <p:spPr>
          <a:xfrm>
            <a:off x="1267650" y="2922425"/>
            <a:ext cx="3107100" cy="178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Estructuración de Programas</a:t>
            </a:r>
            <a:endParaRPr sz="1400"/>
          </a:p>
          <a:p>
            <a:pPr indent="-317500" lvl="0" marL="457200" rtl="0" algn="l">
              <a:spcBef>
                <a:spcPts val="1000"/>
              </a:spcBef>
              <a:spcAft>
                <a:spcPts val="0"/>
              </a:spcAft>
              <a:buSzPts val="1400"/>
              <a:buChar char="●"/>
            </a:pPr>
            <a:r>
              <a:rPr lang="en" sz="1400"/>
              <a:t>Solapamiento de E/S  con el </a:t>
            </a:r>
            <a:r>
              <a:rPr lang="en" sz="1400"/>
              <a:t>procesamiento</a:t>
            </a:r>
            <a:endParaRPr sz="1400"/>
          </a:p>
          <a:p>
            <a:pPr indent="-317500" lvl="0" marL="457200" rtl="0" algn="l">
              <a:spcBef>
                <a:spcPts val="1000"/>
              </a:spcBef>
              <a:spcAft>
                <a:spcPts val="0"/>
              </a:spcAft>
              <a:buSzPts val="1400"/>
              <a:buChar char="●"/>
            </a:pPr>
            <a:r>
              <a:rPr lang="en" sz="1400"/>
              <a:t>Cambio Rápido de Hilos</a:t>
            </a:r>
            <a:endParaRPr sz="1400"/>
          </a:p>
          <a:p>
            <a:pPr indent="0" lvl="0" marL="457200" rtl="0" algn="l">
              <a:spcBef>
                <a:spcPts val="1600"/>
              </a:spcBef>
              <a:spcAft>
                <a:spcPts val="1600"/>
              </a:spcAft>
              <a:buNone/>
            </a:pPr>
            <a:r>
              <a:t/>
            </a:r>
            <a:endParaRPr sz="1400"/>
          </a:p>
        </p:txBody>
      </p:sp>
      <p:sp>
        <p:nvSpPr>
          <p:cNvPr id="267" name="Google Shape;267;p52"/>
          <p:cNvSpPr txBox="1"/>
          <p:nvPr>
            <p:ph idx="1" type="body"/>
          </p:nvPr>
        </p:nvSpPr>
        <p:spPr>
          <a:xfrm>
            <a:off x="4707613" y="2922425"/>
            <a:ext cx="3107100" cy="178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Paralelismo</a:t>
            </a:r>
            <a:endParaRPr sz="1400"/>
          </a:p>
          <a:p>
            <a:pPr indent="-317500" lvl="0" marL="457200" rtl="0" algn="l">
              <a:spcBef>
                <a:spcPts val="1000"/>
              </a:spcBef>
              <a:spcAft>
                <a:spcPts val="0"/>
              </a:spcAft>
              <a:buSzPts val="1400"/>
              <a:buChar char="●"/>
            </a:pPr>
            <a:r>
              <a:rPr lang="en" sz="1400"/>
              <a:t>Mejora significativa en el desempeño </a:t>
            </a:r>
            <a:endParaRPr sz="1400"/>
          </a:p>
          <a:p>
            <a:pPr indent="0" lvl="0" marL="457200" rtl="0" algn="l">
              <a:spcBef>
                <a:spcPts val="1000"/>
              </a:spcBef>
              <a:spcAft>
                <a:spcPts val="160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Enfoques de la planificación</a:t>
            </a:r>
            <a:endParaRPr/>
          </a:p>
          <a:p>
            <a:pPr indent="0" lvl="0" marL="0" rtl="0" algn="l">
              <a:spcBef>
                <a:spcPts val="0"/>
              </a:spcBef>
              <a:spcAft>
                <a:spcPts val="0"/>
              </a:spcAft>
              <a:buNone/>
            </a:pPr>
            <a:r>
              <a:rPr lang="en"/>
              <a:t>por hilos</a:t>
            </a:r>
            <a:endParaRPr/>
          </a:p>
        </p:txBody>
      </p:sp>
      <p:sp>
        <p:nvSpPr>
          <p:cNvPr id="273" name="Google Shape;273;p53"/>
          <p:cNvSpPr txBox="1"/>
          <p:nvPr>
            <p:ph idx="1" type="body"/>
          </p:nvPr>
        </p:nvSpPr>
        <p:spPr>
          <a:xfrm>
            <a:off x="985950" y="15094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Compartición de carga.</a:t>
            </a:r>
            <a:endParaRPr sz="1400"/>
          </a:p>
          <a:p>
            <a:pPr indent="-317500" lvl="0" marL="457200" rtl="0" algn="l">
              <a:spcBef>
                <a:spcPts val="1600"/>
              </a:spcBef>
              <a:spcAft>
                <a:spcPts val="0"/>
              </a:spcAft>
              <a:buSzPts val="1400"/>
              <a:buChar char="●"/>
            </a:pPr>
            <a:r>
              <a:rPr lang="en" sz="1400"/>
              <a:t>Planificación en pandilla.</a:t>
            </a:r>
            <a:endParaRPr sz="1400"/>
          </a:p>
          <a:p>
            <a:pPr indent="-317500" lvl="0" marL="457200" rtl="0" algn="l">
              <a:spcBef>
                <a:spcPts val="1600"/>
              </a:spcBef>
              <a:spcAft>
                <a:spcPts val="0"/>
              </a:spcAft>
              <a:buSzPts val="1400"/>
              <a:buChar char="●"/>
            </a:pPr>
            <a:r>
              <a:rPr lang="en" sz="1400"/>
              <a:t>Asignación de procesador dedicado.</a:t>
            </a:r>
            <a:endParaRPr sz="1400"/>
          </a:p>
          <a:p>
            <a:pPr indent="-317500" lvl="0" marL="457200" rtl="0" algn="l">
              <a:spcBef>
                <a:spcPts val="1600"/>
              </a:spcBef>
              <a:spcAft>
                <a:spcPts val="0"/>
              </a:spcAft>
              <a:buSzPts val="1400"/>
              <a:buChar char="●"/>
            </a:pPr>
            <a:r>
              <a:rPr lang="en" sz="1400"/>
              <a:t>Planificación dinámica.</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274" name="Google Shape;274;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Compartición de carga</a:t>
            </a:r>
            <a:endParaRPr/>
          </a:p>
        </p:txBody>
      </p:sp>
      <p:sp>
        <p:nvSpPr>
          <p:cNvPr id="280" name="Google Shape;280;p54"/>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La carga se distribuye uniformemente entre los procesadores.</a:t>
            </a:r>
            <a:endParaRPr sz="1400"/>
          </a:p>
          <a:p>
            <a:pPr indent="-317500" lvl="0" marL="457200" rtl="0" algn="l">
              <a:spcBef>
                <a:spcPts val="1600"/>
              </a:spcBef>
              <a:spcAft>
                <a:spcPts val="0"/>
              </a:spcAft>
              <a:buSzPts val="1400"/>
              <a:buChar char="●"/>
            </a:pPr>
            <a:r>
              <a:rPr lang="en" sz="1400"/>
              <a:t>No se precisa un planificador centralizado.</a:t>
            </a:r>
            <a:endParaRPr sz="1400"/>
          </a:p>
          <a:p>
            <a:pPr indent="-317500" lvl="0" marL="457200" rtl="0" algn="l">
              <a:spcBef>
                <a:spcPts val="1600"/>
              </a:spcBef>
              <a:spcAft>
                <a:spcPts val="0"/>
              </a:spcAft>
              <a:buSzPts val="1400"/>
              <a:buChar char="●"/>
            </a:pPr>
            <a:r>
              <a:rPr lang="en" sz="1400"/>
              <a:t>La cola global puede organizarse y ser accesible usando cualquiera de los siguientes esquemas:</a:t>
            </a:r>
            <a:endParaRPr sz="1400"/>
          </a:p>
          <a:p>
            <a:pPr indent="-317500" lvl="1" marL="914400" rtl="0" algn="l">
              <a:spcBef>
                <a:spcPts val="1600"/>
              </a:spcBef>
              <a:spcAft>
                <a:spcPts val="0"/>
              </a:spcAft>
              <a:buSzPts val="1400"/>
              <a:buChar char="○"/>
            </a:pPr>
            <a:r>
              <a:rPr lang="en" sz="1400"/>
              <a:t>Primero en llegar, primero en ser servido (FCFS).</a:t>
            </a:r>
            <a:endParaRPr sz="1400"/>
          </a:p>
          <a:p>
            <a:pPr indent="-317500" lvl="1" marL="914400" rtl="0" algn="l">
              <a:spcBef>
                <a:spcPts val="0"/>
              </a:spcBef>
              <a:spcAft>
                <a:spcPts val="0"/>
              </a:spcAft>
              <a:buSzPts val="1400"/>
              <a:buChar char="○"/>
            </a:pPr>
            <a:r>
              <a:rPr lang="en" sz="1400"/>
              <a:t>Menor número de hilos primero.</a:t>
            </a:r>
            <a:endParaRPr sz="1400"/>
          </a:p>
          <a:p>
            <a:pPr indent="-317500" lvl="1" marL="914400" rtl="0" algn="l">
              <a:spcBef>
                <a:spcPts val="0"/>
              </a:spcBef>
              <a:spcAft>
                <a:spcPts val="0"/>
              </a:spcAft>
              <a:buSzPts val="1400"/>
              <a:buChar char="○"/>
            </a:pPr>
            <a:r>
              <a:rPr lang="en" sz="1400"/>
              <a:t>Menor número de hilos primero con expulsión.</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cxnSp>
        <p:nvCxnSpPr>
          <p:cNvPr id="281" name="Google Shape;281;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Introduccion</a:t>
            </a:r>
            <a:endParaRPr/>
          </a:p>
        </p:txBody>
      </p:sp>
      <p:sp>
        <p:nvSpPr>
          <p:cNvPr id="165" name="Google Shape;165;p37"/>
          <p:cNvSpPr txBox="1"/>
          <p:nvPr>
            <p:ph idx="1" type="body"/>
          </p:nvPr>
        </p:nvSpPr>
        <p:spPr>
          <a:xfrm>
            <a:off x="938500" y="1196400"/>
            <a:ext cx="7172100" cy="27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Integrantes:</a:t>
            </a:r>
            <a:endParaRPr sz="1400"/>
          </a:p>
          <a:p>
            <a:pPr indent="-317500" lvl="0" marL="457200" rtl="0" algn="l">
              <a:spcBef>
                <a:spcPts val="0"/>
              </a:spcBef>
              <a:spcAft>
                <a:spcPts val="0"/>
              </a:spcAft>
              <a:buSzPts val="1400"/>
              <a:buFont typeface="Montserrat"/>
              <a:buChar char="●"/>
            </a:pPr>
            <a:r>
              <a:rPr lang="en" sz="1400"/>
              <a:t>Felipe Cañas</a:t>
            </a:r>
            <a:endParaRPr sz="1400"/>
          </a:p>
          <a:p>
            <a:pPr indent="-317500" lvl="0" marL="457200" rtl="0" algn="l">
              <a:spcBef>
                <a:spcPts val="0"/>
              </a:spcBef>
              <a:spcAft>
                <a:spcPts val="0"/>
              </a:spcAft>
              <a:buSzPts val="1400"/>
              <a:buFont typeface="Montserrat ExtraBold"/>
              <a:buChar char="●"/>
            </a:pPr>
            <a:r>
              <a:rPr lang="en" sz="1400"/>
              <a:t>Giovanni Borgogno</a:t>
            </a:r>
            <a:endParaRPr sz="1400"/>
          </a:p>
          <a:p>
            <a:pPr indent="-317500" lvl="0" marL="457200" rtl="0" algn="l">
              <a:spcBef>
                <a:spcPts val="0"/>
              </a:spcBef>
              <a:spcAft>
                <a:spcPts val="0"/>
              </a:spcAft>
              <a:buSzPts val="1400"/>
              <a:buFont typeface="Montserrat"/>
              <a:buChar char="●"/>
            </a:pPr>
            <a:r>
              <a:rPr lang="en" sz="1400"/>
              <a:t>Maximo Lucero Ruiz</a:t>
            </a:r>
            <a:endParaRPr sz="1400"/>
          </a:p>
          <a:p>
            <a:pPr indent="-317500" lvl="0" marL="457200" rtl="0" algn="l">
              <a:spcBef>
                <a:spcPts val="0"/>
              </a:spcBef>
              <a:spcAft>
                <a:spcPts val="0"/>
              </a:spcAft>
              <a:buSzPts val="1400"/>
              <a:buFont typeface="Montserrat"/>
              <a:buChar char="●"/>
            </a:pPr>
            <a:r>
              <a:rPr lang="en" sz="1400"/>
              <a:t>Santiago Quesada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Objetivos del Capítulo:</a:t>
            </a:r>
            <a:endParaRPr sz="1400"/>
          </a:p>
          <a:p>
            <a:pPr indent="0" lvl="0" marL="0" rtl="0" algn="l">
              <a:spcBef>
                <a:spcPts val="1600"/>
              </a:spcBef>
              <a:spcAft>
                <a:spcPts val="0"/>
              </a:spcAft>
              <a:buNone/>
            </a:pPr>
            <a:r>
              <a:rPr lang="en" sz="1400"/>
              <a:t>     - Explorar la planificación de procesos e hilos en contextos multiprocesador.</a:t>
            </a:r>
            <a:endParaRPr sz="1400"/>
          </a:p>
          <a:p>
            <a:pPr indent="0" lvl="0" marL="0" rtl="0" algn="l">
              <a:spcBef>
                <a:spcPts val="1600"/>
              </a:spcBef>
              <a:spcAft>
                <a:spcPts val="0"/>
              </a:spcAft>
              <a:buNone/>
            </a:pPr>
            <a:r>
              <a:rPr lang="en" sz="1400"/>
              <a:t>     - Analizar las características y estrategias de planificación de tiempo real.</a:t>
            </a:r>
            <a:endParaRPr sz="1400"/>
          </a:p>
          <a:p>
            <a:pPr indent="0" lvl="0" marL="0" rtl="0" algn="l">
              <a:spcBef>
                <a:spcPts val="1600"/>
              </a:spcBef>
              <a:spcAft>
                <a:spcPts val="1600"/>
              </a:spcAft>
              <a:buNone/>
            </a:pPr>
            <a:r>
              <a:t/>
            </a:r>
            <a:endParaRPr/>
          </a:p>
        </p:txBody>
      </p:sp>
      <p:cxnSp>
        <p:nvCxnSpPr>
          <p:cNvPr id="166" name="Google Shape;166;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Desventajas de la c</a:t>
            </a:r>
            <a:r>
              <a:rPr lang="en"/>
              <a:t>ompartición de carga</a:t>
            </a:r>
            <a:endParaRPr/>
          </a:p>
        </p:txBody>
      </p:sp>
      <p:sp>
        <p:nvSpPr>
          <p:cNvPr id="287" name="Google Shape;287;p5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La cola central ocupa una región de memoria a la que debe accederse de manera que se cumpla la exclusión mutua.</a:t>
            </a:r>
            <a:endParaRPr sz="1400"/>
          </a:p>
          <a:p>
            <a:pPr indent="-317500" lvl="0" marL="457200" rtl="0" algn="l">
              <a:spcBef>
                <a:spcPts val="1600"/>
              </a:spcBef>
              <a:spcAft>
                <a:spcPts val="0"/>
              </a:spcAft>
              <a:buSzPts val="1400"/>
              <a:buChar char="●"/>
            </a:pPr>
            <a:r>
              <a:rPr lang="en" sz="1400"/>
              <a:t>Es poco probable que los hilos expulsados retomen su ejecución en el mismo procesador. Si cada procesador está equipado con una cache local, ésta se volverá menos eficaz.</a:t>
            </a:r>
            <a:endParaRPr sz="1400"/>
          </a:p>
          <a:p>
            <a:pPr indent="-317500" lvl="0" marL="457200" rtl="0" algn="l">
              <a:spcBef>
                <a:spcPts val="1600"/>
              </a:spcBef>
              <a:spcAft>
                <a:spcPts val="0"/>
              </a:spcAft>
              <a:buSzPts val="1400"/>
              <a:buChar char="●"/>
            </a:pPr>
            <a:r>
              <a:rPr lang="en" sz="1400"/>
              <a:t>S</a:t>
            </a:r>
            <a:r>
              <a:rPr lang="en" sz="1400"/>
              <a:t>i todos los hilos se tratan como un conjunto común de hilos, es poco probable que todos los hilos de un programa ganen acceso a procesadores a la vez.</a:t>
            </a:r>
            <a:endParaRPr sz="1400"/>
          </a:p>
          <a:p>
            <a:pPr indent="0" lvl="0" marL="914400" rtl="0" algn="l">
              <a:spcBef>
                <a:spcPts val="1600"/>
              </a:spcBef>
              <a:spcAft>
                <a:spcPts val="0"/>
              </a:spcAft>
              <a:buNone/>
            </a:pPr>
            <a:r>
              <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cxnSp>
        <p:nvCxnSpPr>
          <p:cNvPr id="288" name="Google Shape;288;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Versión mejorada de Mach</a:t>
            </a:r>
            <a:endParaRPr/>
          </a:p>
        </p:txBody>
      </p:sp>
      <p:sp>
        <p:nvSpPr>
          <p:cNvPr id="294" name="Google Shape;294;p5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Mantiene una cola local por cada procesador y una cola global compartida.</a:t>
            </a:r>
            <a:endParaRPr sz="1400"/>
          </a:p>
          <a:p>
            <a:pPr indent="-317500" lvl="0" marL="457200" rtl="0" algn="l">
              <a:spcBef>
                <a:spcPts val="1600"/>
              </a:spcBef>
              <a:spcAft>
                <a:spcPts val="0"/>
              </a:spcAft>
              <a:buSzPts val="1400"/>
              <a:buChar char="●"/>
            </a:pPr>
            <a:r>
              <a:rPr lang="en" sz="1400"/>
              <a:t>La cola local se utiliza para hilos que han sido temporalmente vinculados a un procesador concreto.</a:t>
            </a:r>
            <a:endParaRPr sz="1400"/>
          </a:p>
          <a:p>
            <a:pPr indent="-317500" lvl="0" marL="457200" rtl="0" algn="l">
              <a:spcBef>
                <a:spcPts val="1600"/>
              </a:spcBef>
              <a:spcAft>
                <a:spcPts val="0"/>
              </a:spcAft>
              <a:buSzPts val="1400"/>
              <a:buChar char="●"/>
            </a:pPr>
            <a:r>
              <a:rPr lang="en" sz="1400"/>
              <a:t>Cada procesador examina primero su cola local para dar preferencia absoluta a los hilos ya vinculados sobre los no vinculados todavía.</a:t>
            </a:r>
            <a:endParaRPr sz="1400"/>
          </a:p>
          <a:p>
            <a:pPr indent="0" lvl="0" marL="914400" rtl="0" algn="l">
              <a:spcBef>
                <a:spcPts val="1600"/>
              </a:spcBef>
              <a:spcAft>
                <a:spcPts val="0"/>
              </a:spcAft>
              <a:buNone/>
            </a:pPr>
            <a:r>
              <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cxnSp>
        <p:nvCxnSpPr>
          <p:cNvPr id="295" name="Google Shape;295;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en pandilla</a:t>
            </a:r>
            <a:endParaRPr/>
          </a:p>
        </p:txBody>
      </p:sp>
      <p:sp>
        <p:nvSpPr>
          <p:cNvPr id="301" name="Google Shape;301;p5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Planificar un conjunto de procesos simultáneamente sobre un conjunto de procesadores, es un concepto anterior al uso de hilos.</a:t>
            </a:r>
            <a:endParaRPr sz="1400"/>
          </a:p>
          <a:p>
            <a:pPr indent="-317500" lvl="0" marL="457200" rtl="0" algn="l">
              <a:spcBef>
                <a:spcPts val="1600"/>
              </a:spcBef>
              <a:spcAft>
                <a:spcPts val="0"/>
              </a:spcAft>
              <a:buSzPts val="1400"/>
              <a:buChar char="●"/>
            </a:pPr>
            <a:r>
              <a:rPr lang="en" sz="1400"/>
              <a:t>Si se ejecutan en paralelo procesos estrechamente relacionados, puede reducirse el bloqueo por sincronización, pueden necesitarse menos cambios de proceso y las prestaciones aumentarán.</a:t>
            </a:r>
            <a:endParaRPr sz="1400"/>
          </a:p>
          <a:p>
            <a:pPr indent="-317500" lvl="0" marL="457200" rtl="0" algn="l">
              <a:spcBef>
                <a:spcPts val="1600"/>
              </a:spcBef>
              <a:spcAft>
                <a:spcPts val="0"/>
              </a:spcAft>
              <a:buSzPts val="1400"/>
              <a:buChar char="●"/>
            </a:pPr>
            <a:r>
              <a:rPr lang="en" sz="1400"/>
              <a:t>La sobrecarga de planificación puede reducirse dado que una decisión única afecta a varios procesadores y procesos a la vez.</a:t>
            </a:r>
            <a:endParaRPr sz="1400"/>
          </a:p>
          <a:p>
            <a:pPr indent="0" lvl="0" marL="914400" rtl="0" algn="l">
              <a:spcBef>
                <a:spcPts val="1600"/>
              </a:spcBef>
              <a:spcAft>
                <a:spcPts val="0"/>
              </a:spcAft>
              <a:buNone/>
            </a:pPr>
            <a:r>
              <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cxnSp>
        <p:nvCxnSpPr>
          <p:cNvPr id="302" name="Google Shape;302;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Tipos de planificación</a:t>
            </a:r>
            <a:endParaRPr/>
          </a:p>
        </p:txBody>
      </p:sp>
      <p:pic>
        <p:nvPicPr>
          <p:cNvPr id="308" name="Google Shape;308;p58"/>
          <p:cNvPicPr preferRelativeResize="0"/>
          <p:nvPr/>
        </p:nvPicPr>
        <p:blipFill>
          <a:blip r:embed="rId3">
            <a:alphaModFix/>
          </a:blip>
          <a:stretch>
            <a:fillRect/>
          </a:stretch>
        </p:blipFill>
        <p:spPr>
          <a:xfrm>
            <a:off x="1219375" y="1337225"/>
            <a:ext cx="6610350" cy="2857500"/>
          </a:xfrm>
          <a:prstGeom prst="rect">
            <a:avLst/>
          </a:prstGeom>
          <a:noFill/>
          <a:ln cap="flat" cmpd="sng" w="28575">
            <a:solidFill>
              <a:schemeClr val="lt2"/>
            </a:solidFill>
            <a:prstDash val="solid"/>
            <a:round/>
            <a:headEnd len="sm" w="sm" type="none"/>
            <a:tailEnd len="sm" w="sm" type="none"/>
          </a:ln>
        </p:spPr>
      </p:pic>
      <p:cxnSp>
        <p:nvCxnSpPr>
          <p:cNvPr id="309" name="Google Shape;309;p5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Asignación de procesador dedicado</a:t>
            </a:r>
            <a:endParaRPr/>
          </a:p>
        </p:txBody>
      </p:sp>
      <p:sp>
        <p:nvSpPr>
          <p:cNvPr id="315" name="Google Shape;315;p59"/>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Cuando se planifica una aplicación dada, cada uno de sus hilos se asigna a un procesador que permanece dedicado al hilo hasta que la aplicación concluye.</a:t>
            </a:r>
            <a:endParaRPr sz="1400"/>
          </a:p>
          <a:p>
            <a:pPr indent="-317500" lvl="0" marL="457200" rtl="0" algn="l">
              <a:lnSpc>
                <a:spcPct val="115000"/>
              </a:lnSpc>
              <a:spcBef>
                <a:spcPts val="1000"/>
              </a:spcBef>
              <a:spcAft>
                <a:spcPts val="0"/>
              </a:spcAft>
              <a:buSzPts val="1400"/>
              <a:buChar char="●"/>
            </a:pPr>
            <a:r>
              <a:rPr lang="en" sz="1400"/>
              <a:t>En un sistema altamente paralelo la utilización del procesador deja de ser tan importante como medida de la eficacia o rendimiento.</a:t>
            </a:r>
            <a:endParaRPr sz="1400"/>
          </a:p>
          <a:p>
            <a:pPr indent="-317500" lvl="0" marL="457200" rtl="0" algn="l">
              <a:lnSpc>
                <a:spcPct val="115000"/>
              </a:lnSpc>
              <a:spcBef>
                <a:spcPts val="1000"/>
              </a:spcBef>
              <a:spcAft>
                <a:spcPts val="0"/>
              </a:spcAft>
              <a:buSzPts val="1400"/>
              <a:buChar char="●"/>
            </a:pPr>
            <a:r>
              <a:rPr lang="en" sz="1400"/>
              <a:t>Evitar totalmente el cambio de proceso durante la vida de un programa debe llevar a una sustancial mejora de velocidad de ese programa.</a:t>
            </a:r>
            <a:endParaRPr sz="1400"/>
          </a:p>
          <a:p>
            <a:pPr indent="-317500" lvl="0" marL="457200" rtl="0" algn="l">
              <a:spcBef>
                <a:spcPts val="1000"/>
              </a:spcBef>
              <a:spcAft>
                <a:spcPts val="1600"/>
              </a:spcAft>
              <a:buSzPts val="1400"/>
              <a:buChar char="●"/>
            </a:pPr>
            <a:r>
              <a:rPr lang="en" sz="1400"/>
              <a:t>Si un hilo de una aplicación se bloquea esperando por E/S o por sincronización con otro hilo, entonces el procesador de ese hilo se queda ocioso: no hay multiprogramación de los procesadores.</a:t>
            </a:r>
            <a:endParaRPr sz="1400"/>
          </a:p>
        </p:txBody>
      </p:sp>
      <p:cxnSp>
        <p:nvCxnSpPr>
          <p:cNvPr id="316" name="Google Shape;316;p5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Mejora de rendimiento</a:t>
            </a:r>
            <a:endParaRPr/>
          </a:p>
        </p:txBody>
      </p:sp>
      <p:cxnSp>
        <p:nvCxnSpPr>
          <p:cNvPr id="322" name="Google Shape;322;p6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23" name="Google Shape;323;p60"/>
          <p:cNvPicPr preferRelativeResize="0"/>
          <p:nvPr/>
        </p:nvPicPr>
        <p:blipFill>
          <a:blip r:embed="rId3">
            <a:alphaModFix/>
          </a:blip>
          <a:stretch>
            <a:fillRect/>
          </a:stretch>
        </p:blipFill>
        <p:spPr>
          <a:xfrm>
            <a:off x="2031525" y="1180800"/>
            <a:ext cx="5080944" cy="345227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Problemas del enfoque</a:t>
            </a:r>
            <a:endParaRPr/>
          </a:p>
        </p:txBody>
      </p:sp>
      <p:sp>
        <p:nvSpPr>
          <p:cNvPr id="329" name="Google Shape;329;p61"/>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Puede observarse que el problema de la ubicación del procesador en un multiprocesador se parece más al problema de la </a:t>
            </a:r>
            <a:r>
              <a:rPr lang="en" sz="1400"/>
              <a:t>ubicación</a:t>
            </a:r>
            <a:r>
              <a:rPr lang="en" sz="1400"/>
              <a:t> de la memoria en un monoprocesador que al problema de la planificación en un </a:t>
            </a:r>
            <a:r>
              <a:rPr lang="en" sz="1400"/>
              <a:t>monoprocesador</a:t>
            </a:r>
            <a:r>
              <a:rPr lang="en" sz="1400"/>
              <a:t>.</a:t>
            </a:r>
            <a:endParaRPr sz="1400"/>
          </a:p>
          <a:p>
            <a:pPr indent="-317500" lvl="0" marL="457200" rtl="0" algn="l">
              <a:spcBef>
                <a:spcPts val="1600"/>
              </a:spcBef>
              <a:spcAft>
                <a:spcPts val="0"/>
              </a:spcAft>
              <a:buSzPts val="1400"/>
              <a:buChar char="●"/>
            </a:pPr>
            <a:r>
              <a:rPr lang="en" sz="1400"/>
              <a:t>Conjunto residente de actividad: </a:t>
            </a:r>
            <a:endParaRPr sz="1400"/>
          </a:p>
          <a:p>
            <a:pPr indent="-317500" lvl="1" marL="914400" rtl="0" algn="l">
              <a:spcBef>
                <a:spcPts val="0"/>
              </a:spcBef>
              <a:spcAft>
                <a:spcPts val="0"/>
              </a:spcAft>
              <a:buSzPts val="1400"/>
              <a:buChar char="○"/>
            </a:pPr>
            <a:r>
              <a:rPr lang="en" sz="1400"/>
              <a:t>Mínimo número de actividades (hilos) que deben ser planificados simultáneamente sobre procesadores para que la aplicación tenga un progreso aceptable.</a:t>
            </a:r>
            <a:endParaRPr sz="1400"/>
          </a:p>
          <a:p>
            <a:pPr indent="-317500" lvl="0" marL="457200" rtl="0" algn="l">
              <a:spcBef>
                <a:spcPts val="1600"/>
              </a:spcBef>
              <a:spcAft>
                <a:spcPts val="0"/>
              </a:spcAft>
              <a:buSzPts val="1400"/>
              <a:buChar char="●"/>
            </a:pPr>
            <a:r>
              <a:rPr lang="en" sz="1400"/>
              <a:t>Fragmentación de procesador:</a:t>
            </a:r>
            <a:endParaRPr sz="1400"/>
          </a:p>
          <a:p>
            <a:pPr indent="-317500" lvl="1" marL="914400" rtl="0" algn="l">
              <a:spcBef>
                <a:spcPts val="0"/>
              </a:spcBef>
              <a:spcAft>
                <a:spcPts val="1600"/>
              </a:spcAft>
              <a:buSzPts val="1400"/>
              <a:buChar char="○"/>
            </a:pPr>
            <a:r>
              <a:rPr lang="en" sz="1400"/>
              <a:t>Situación en la cual quedan algunos </a:t>
            </a:r>
            <a:r>
              <a:rPr lang="en" sz="1400"/>
              <a:t>procesadores</a:t>
            </a:r>
            <a:r>
              <a:rPr lang="en" sz="1400"/>
              <a:t> sobrantes que son o bien insuficientes en número, o bien no están organizados adecuadamente para dar soporte a los requisitos de las aplicaciones pendientes.</a:t>
            </a:r>
            <a:endParaRPr sz="1400"/>
          </a:p>
        </p:txBody>
      </p:sp>
      <p:cxnSp>
        <p:nvCxnSpPr>
          <p:cNvPr id="330" name="Google Shape;330;p6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dinámica</a:t>
            </a:r>
            <a:endParaRPr/>
          </a:p>
        </p:txBody>
      </p:sp>
      <p:sp>
        <p:nvSpPr>
          <p:cNvPr id="336" name="Google Shape;336;p62"/>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Permite al sistema operativo ajustarse a la carga para mejorar la utilización al permitir que el </a:t>
            </a:r>
            <a:r>
              <a:rPr lang="en" sz="1400"/>
              <a:t>número</a:t>
            </a:r>
            <a:r>
              <a:rPr lang="en" sz="1400"/>
              <a:t> de hilos de un proceso pueda ser alterado </a:t>
            </a:r>
            <a:r>
              <a:rPr lang="en" sz="1400"/>
              <a:t>dinámicamente</a:t>
            </a:r>
            <a:r>
              <a:rPr lang="en" sz="1400"/>
              <a:t> </a:t>
            </a:r>
            <a:endParaRPr sz="1400"/>
          </a:p>
          <a:p>
            <a:pPr indent="-317500" lvl="0" marL="457200" rtl="0" algn="l">
              <a:spcBef>
                <a:spcPts val="1600"/>
              </a:spcBef>
              <a:spcAft>
                <a:spcPts val="0"/>
              </a:spcAft>
              <a:buSzPts val="1400"/>
              <a:buChar char="●"/>
            </a:pPr>
            <a:r>
              <a:rPr lang="en" sz="1400"/>
              <a:t>Propone un enfoque en el cual tanto el sistema operativo como la aplicación están involucrados en tomar las decisiones de planificación.</a:t>
            </a:r>
            <a:endParaRPr sz="1400"/>
          </a:p>
          <a:p>
            <a:pPr indent="-317500" lvl="0" marL="457200" rtl="0" algn="l">
              <a:spcBef>
                <a:spcPts val="1000"/>
              </a:spcBef>
              <a:spcAft>
                <a:spcPts val="0"/>
              </a:spcAft>
              <a:buSzPts val="1400"/>
              <a:buChar char="●"/>
            </a:pPr>
            <a:r>
              <a:rPr lang="en" sz="1400"/>
              <a:t>El sistema operativo es el responsable de particionar los procesadores entre los trabajos.</a:t>
            </a:r>
            <a:endParaRPr sz="1400"/>
          </a:p>
          <a:p>
            <a:pPr indent="-317500" lvl="0" marL="457200" rtl="0" algn="l">
              <a:spcBef>
                <a:spcPts val="1600"/>
              </a:spcBef>
              <a:spcAft>
                <a:spcPts val="1600"/>
              </a:spcAft>
              <a:buSzPts val="1400"/>
              <a:buChar char="●"/>
            </a:pPr>
            <a:r>
              <a:rPr lang="en" sz="1400"/>
              <a:t>La decisión apropiada acerca del subconjunto a ejecutar, así como qué hilos suspender cuando el proceso sea expulsado, se le deja a las aplicaciones individuales.</a:t>
            </a:r>
            <a:endParaRPr sz="1400"/>
          </a:p>
        </p:txBody>
      </p:sp>
      <p:cxnSp>
        <p:nvCxnSpPr>
          <p:cNvPr id="337" name="Google Shape;337;p6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funciona?</a:t>
            </a:r>
            <a:endParaRPr/>
          </a:p>
        </p:txBody>
      </p:sp>
      <p:sp>
        <p:nvSpPr>
          <p:cNvPr id="343" name="Google Shape;343;p6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Cuando un trabajo solicita uno o más procesadores:</a:t>
            </a:r>
            <a:endParaRPr sz="1400"/>
          </a:p>
          <a:p>
            <a:pPr indent="-311150" lvl="1" marL="914400" rtl="0" algn="l">
              <a:lnSpc>
                <a:spcPct val="115000"/>
              </a:lnSpc>
              <a:spcBef>
                <a:spcPts val="0"/>
              </a:spcBef>
              <a:spcAft>
                <a:spcPts val="0"/>
              </a:spcAft>
              <a:buSzPts val="1300"/>
              <a:buChar char="○"/>
            </a:pPr>
            <a:r>
              <a:rPr lang="en" sz="1300"/>
              <a:t>Si hay procesadores ociosos, utilizarlos para satisfacer la solicitud.</a:t>
            </a:r>
            <a:endParaRPr sz="1300"/>
          </a:p>
          <a:p>
            <a:pPr indent="-311150" lvl="1" marL="914400" rtl="0" algn="l">
              <a:lnSpc>
                <a:spcPct val="115000"/>
              </a:lnSpc>
              <a:spcBef>
                <a:spcPts val="0"/>
              </a:spcBef>
              <a:spcAft>
                <a:spcPts val="0"/>
              </a:spcAft>
              <a:buSzPts val="1300"/>
              <a:buChar char="○"/>
            </a:pPr>
            <a:r>
              <a:rPr lang="en" sz="1300"/>
              <a:t>En otro caso, si el trabajo que realiza la solicitud acaba de llegar, ubicarlo en un único procesador quitándoselo a cualquier trabajo que actualmente tenga más de un procesador.</a:t>
            </a:r>
            <a:endParaRPr sz="1300"/>
          </a:p>
          <a:p>
            <a:pPr indent="-311150" lvl="1" marL="914400" rtl="0" algn="l">
              <a:lnSpc>
                <a:spcPct val="115000"/>
              </a:lnSpc>
              <a:spcBef>
                <a:spcPts val="0"/>
              </a:spcBef>
              <a:spcAft>
                <a:spcPts val="0"/>
              </a:spcAft>
              <a:buSzPts val="1300"/>
              <a:buChar char="○"/>
            </a:pPr>
            <a:r>
              <a:rPr lang="en" sz="1300"/>
              <a:t>Si no puede satisfacerse cualquier parte de la solicitud, mantenerla pendiente hasta que un procesador pase a estar disponible, o el trabajo rescinda la solicitud.</a:t>
            </a:r>
            <a:endParaRPr sz="1300"/>
          </a:p>
          <a:p>
            <a:pPr indent="-317500" lvl="0" marL="457200" rtl="0" algn="l">
              <a:lnSpc>
                <a:spcPct val="115000"/>
              </a:lnSpc>
              <a:spcBef>
                <a:spcPts val="1000"/>
              </a:spcBef>
              <a:spcAft>
                <a:spcPts val="0"/>
              </a:spcAft>
              <a:buSzPts val="1400"/>
              <a:buChar char="●"/>
            </a:pPr>
            <a:r>
              <a:rPr lang="en" sz="1400"/>
              <a:t>Cuando se libere uno o más procesadores:</a:t>
            </a:r>
            <a:endParaRPr sz="1400"/>
          </a:p>
          <a:p>
            <a:pPr indent="-311150" lvl="1" marL="914400" rtl="0" algn="l">
              <a:lnSpc>
                <a:spcPct val="115000"/>
              </a:lnSpc>
              <a:spcBef>
                <a:spcPts val="0"/>
              </a:spcBef>
              <a:spcAft>
                <a:spcPts val="0"/>
              </a:spcAft>
              <a:buSzPts val="1300"/>
              <a:buChar char="○"/>
            </a:pPr>
            <a:r>
              <a:rPr lang="en" sz="1300"/>
              <a:t>Examinar la cola actual de solicitudes de procesador no satisfechas.</a:t>
            </a:r>
            <a:endParaRPr sz="1300"/>
          </a:p>
          <a:p>
            <a:pPr indent="-311150" lvl="1" marL="914400" rtl="0" algn="l">
              <a:lnSpc>
                <a:spcPct val="115000"/>
              </a:lnSpc>
              <a:spcBef>
                <a:spcPts val="0"/>
              </a:spcBef>
              <a:spcAft>
                <a:spcPts val="0"/>
              </a:spcAft>
              <a:buSzPts val="1300"/>
              <a:buChar char="○"/>
            </a:pPr>
            <a:r>
              <a:rPr lang="en" sz="1300"/>
              <a:t>Asignar un único procesador a cada trabajo en la lista que no tenga actualmente procesadores</a:t>
            </a:r>
            <a:endParaRPr sz="1300"/>
          </a:p>
          <a:p>
            <a:pPr indent="-311150" lvl="1" marL="914400" rtl="0" algn="l">
              <a:lnSpc>
                <a:spcPct val="115000"/>
              </a:lnSpc>
              <a:spcBef>
                <a:spcPts val="0"/>
              </a:spcBef>
              <a:spcAft>
                <a:spcPts val="0"/>
              </a:spcAft>
              <a:buSzPts val="1300"/>
              <a:buChar char="○"/>
            </a:pPr>
            <a:r>
              <a:rPr lang="en" sz="1300"/>
              <a:t>Luego volver a examinar la lista, volviendo a asignar el resto de los procesadores siguiendo la estrategia FCFS.</a:t>
            </a:r>
            <a:endParaRPr sz="1300"/>
          </a:p>
        </p:txBody>
      </p:sp>
      <p:cxnSp>
        <p:nvCxnSpPr>
          <p:cNvPr id="344" name="Google Shape;344;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4"/>
          <p:cNvSpPr txBox="1"/>
          <p:nvPr>
            <p:ph type="title"/>
          </p:nvPr>
        </p:nvSpPr>
        <p:spPr>
          <a:xfrm>
            <a:off x="1855325" y="3792775"/>
            <a:ext cx="69438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Planificación </a:t>
            </a:r>
            <a:endParaRPr b="1"/>
          </a:p>
          <a:p>
            <a:pPr indent="0" lvl="0" marL="0" rtl="0" algn="ctr">
              <a:spcBef>
                <a:spcPts val="0"/>
              </a:spcBef>
              <a:spcAft>
                <a:spcPts val="0"/>
              </a:spcAft>
              <a:buNone/>
            </a:pPr>
            <a:r>
              <a:rPr b="1" lang="en"/>
              <a:t>de Tiempo Real</a:t>
            </a:r>
            <a:endParaRPr/>
          </a:p>
        </p:txBody>
      </p:sp>
      <p:sp>
        <p:nvSpPr>
          <p:cNvPr id="350" name="Google Shape;350;p64"/>
          <p:cNvSpPr txBox="1"/>
          <p:nvPr>
            <p:ph idx="2" type="title"/>
          </p:nvPr>
        </p:nvSpPr>
        <p:spPr>
          <a:xfrm>
            <a:off x="-85673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351" name="Google Shape;351;p64"/>
          <p:cNvCxnSpPr/>
          <p:nvPr/>
        </p:nvCxnSpPr>
        <p:spPr>
          <a:xfrm>
            <a:off x="1705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type="title"/>
          </p:nvPr>
        </p:nvSpPr>
        <p:spPr>
          <a:xfrm>
            <a:off x="1855325" y="3792775"/>
            <a:ext cx="69438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Planificación Multiprocesador</a:t>
            </a:r>
            <a:endParaRPr/>
          </a:p>
        </p:txBody>
      </p:sp>
      <p:sp>
        <p:nvSpPr>
          <p:cNvPr id="172" name="Google Shape;172;p38"/>
          <p:cNvSpPr txBox="1"/>
          <p:nvPr>
            <p:ph idx="2" type="title"/>
          </p:nvPr>
        </p:nvSpPr>
        <p:spPr>
          <a:xfrm>
            <a:off x="-85673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73" name="Google Shape;173;p38"/>
          <p:cNvCxnSpPr/>
          <p:nvPr/>
        </p:nvCxnSpPr>
        <p:spPr>
          <a:xfrm>
            <a:off x="1705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ph type="title"/>
          </p:nvPr>
        </p:nvSpPr>
        <p:spPr>
          <a:xfrm>
            <a:off x="938500" y="445025"/>
            <a:ext cx="4507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la </a:t>
            </a:r>
            <a:r>
              <a:rPr lang="en"/>
              <a:t>Computación</a:t>
            </a:r>
            <a:r>
              <a:rPr lang="en"/>
              <a:t> de Tiempo Real?</a:t>
            </a:r>
            <a:endParaRPr/>
          </a:p>
        </p:txBody>
      </p:sp>
      <p:sp>
        <p:nvSpPr>
          <p:cNvPr id="357" name="Google Shape;357;p65"/>
          <p:cNvSpPr txBox="1"/>
          <p:nvPr>
            <p:ph idx="1" type="body"/>
          </p:nvPr>
        </p:nvSpPr>
        <p:spPr>
          <a:xfrm>
            <a:off x="938500" y="1196400"/>
            <a:ext cx="7172100" cy="2750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400"/>
              <a:t>La computación de tiempo real puede definirse como aquella en la que un sistema se considera correcto no solo cuando los resultados obtenidos son precisos, sino también si estos resultados son generados y entregados en el tiempo requerido.</a:t>
            </a:r>
            <a:endParaRPr/>
          </a:p>
        </p:txBody>
      </p:sp>
      <p:cxnSp>
        <p:nvCxnSpPr>
          <p:cNvPr id="358" name="Google Shape;358;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Clasificación</a:t>
            </a:r>
            <a:r>
              <a:rPr lang="en"/>
              <a:t> de Tareas de Tiempo Real</a:t>
            </a:r>
            <a:endParaRPr>
              <a:solidFill>
                <a:schemeClr val="accent1"/>
              </a:solidFill>
            </a:endParaRPr>
          </a:p>
        </p:txBody>
      </p:sp>
      <p:cxnSp>
        <p:nvCxnSpPr>
          <p:cNvPr id="364" name="Google Shape;364;p6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5" name="Google Shape;365;p66"/>
          <p:cNvSpPr txBox="1"/>
          <p:nvPr>
            <p:ph idx="1" type="body"/>
          </p:nvPr>
        </p:nvSpPr>
        <p:spPr>
          <a:xfrm>
            <a:off x="938500" y="1504500"/>
            <a:ext cx="5435400" cy="3105300"/>
          </a:xfrm>
          <a:prstGeom prst="rect">
            <a:avLst/>
          </a:prstGeom>
        </p:spPr>
        <p:txBody>
          <a:bodyPr anchorCtr="0" anchor="ctr" bIns="91425" lIns="91425" spcFirstLastPara="1" rIns="91425" wrap="square" tIns="91425">
            <a:normAutofit fontScale="92500" lnSpcReduction="20000"/>
          </a:bodyPr>
          <a:lstStyle/>
          <a:p>
            <a:pPr indent="-310832" lvl="0" marL="457200" rtl="0" algn="l">
              <a:lnSpc>
                <a:spcPct val="150000"/>
              </a:lnSpc>
              <a:spcBef>
                <a:spcPts val="0"/>
              </a:spcBef>
              <a:spcAft>
                <a:spcPts val="0"/>
              </a:spcAft>
              <a:buSzPct val="100000"/>
              <a:buChar char="●"/>
            </a:pPr>
            <a:r>
              <a:rPr b="1" i="1" lang="en"/>
              <a:t>Según</a:t>
            </a:r>
            <a:r>
              <a:rPr b="1" i="1" lang="en"/>
              <a:t> su </a:t>
            </a:r>
            <a:r>
              <a:rPr b="1" i="1" lang="en"/>
              <a:t>CRITICIDAD</a:t>
            </a:r>
            <a:r>
              <a:rPr b="1" i="1" lang="en"/>
              <a:t>:</a:t>
            </a:r>
            <a:endParaRPr b="1" i="1"/>
          </a:p>
          <a:p>
            <a:pPr indent="-310832" lvl="1" marL="914400" rtl="0" algn="l">
              <a:lnSpc>
                <a:spcPct val="150000"/>
              </a:lnSpc>
              <a:spcBef>
                <a:spcPts val="0"/>
              </a:spcBef>
              <a:spcAft>
                <a:spcPts val="0"/>
              </a:spcAft>
              <a:buSzPct val="100000"/>
              <a:buChar char="○"/>
            </a:pPr>
            <a:r>
              <a:rPr b="1" i="1" lang="en"/>
              <a:t>T</a:t>
            </a:r>
            <a:r>
              <a:rPr b="1" i="1" lang="en"/>
              <a:t>area de tiempo real duro: </a:t>
            </a:r>
            <a:r>
              <a:rPr lang="en"/>
              <a:t>Debe cumplir su plazo; el incumplimiento causa daño inaceptable o error fatal.</a:t>
            </a:r>
            <a:endParaRPr/>
          </a:p>
          <a:p>
            <a:pPr indent="-310832" lvl="1" marL="914400" rtl="0" algn="l">
              <a:lnSpc>
                <a:spcPct val="150000"/>
              </a:lnSpc>
              <a:spcBef>
                <a:spcPts val="0"/>
              </a:spcBef>
              <a:spcAft>
                <a:spcPts val="0"/>
              </a:spcAft>
              <a:buSzPct val="100000"/>
              <a:buChar char="○"/>
            </a:pPr>
            <a:r>
              <a:rPr b="1" i="1" lang="en"/>
              <a:t>Tarea de tiempo real suave:</a:t>
            </a:r>
            <a:r>
              <a:rPr b="1" lang="en"/>
              <a:t> </a:t>
            </a:r>
            <a:r>
              <a:rPr lang="en"/>
              <a:t>Plazo deseable pero no obligatorio; se puede completar incluso si se vence.</a:t>
            </a:r>
            <a:endParaRPr/>
          </a:p>
          <a:p>
            <a:pPr indent="-310832" lvl="0" marL="457200" rtl="0" algn="l">
              <a:lnSpc>
                <a:spcPct val="150000"/>
              </a:lnSpc>
              <a:spcBef>
                <a:spcPts val="0"/>
              </a:spcBef>
              <a:spcAft>
                <a:spcPts val="0"/>
              </a:spcAft>
              <a:buSzPct val="100000"/>
              <a:buChar char="●"/>
            </a:pPr>
            <a:r>
              <a:rPr b="1" i="1" lang="en"/>
              <a:t>Según</a:t>
            </a:r>
            <a:r>
              <a:rPr b="1" i="1" lang="en"/>
              <a:t> su PERIODICIDAD</a:t>
            </a:r>
            <a:r>
              <a:rPr b="1" lang="en"/>
              <a:t>:</a:t>
            </a:r>
            <a:endParaRPr b="1"/>
          </a:p>
          <a:p>
            <a:pPr indent="-310832" lvl="1" marL="914400" rtl="0" algn="l">
              <a:lnSpc>
                <a:spcPct val="150000"/>
              </a:lnSpc>
              <a:spcBef>
                <a:spcPts val="0"/>
              </a:spcBef>
              <a:spcAft>
                <a:spcPts val="0"/>
              </a:spcAft>
              <a:buSzPct val="100000"/>
              <a:buChar char="○"/>
            </a:pPr>
            <a:r>
              <a:rPr b="1" i="1" lang="en"/>
              <a:t>Aperiódica:</a:t>
            </a:r>
            <a:r>
              <a:rPr b="1" lang="en"/>
              <a:t> </a:t>
            </a:r>
            <a:r>
              <a:rPr lang="en"/>
              <a:t>Tiene plazos de inicio o finalización, o ambos.</a:t>
            </a:r>
            <a:endParaRPr/>
          </a:p>
          <a:p>
            <a:pPr indent="-310832" lvl="1" marL="914400" rtl="0" algn="l">
              <a:lnSpc>
                <a:spcPct val="150000"/>
              </a:lnSpc>
              <a:spcBef>
                <a:spcPts val="0"/>
              </a:spcBef>
              <a:spcAft>
                <a:spcPts val="0"/>
              </a:spcAft>
              <a:buSzPct val="100000"/>
              <a:buChar char="○"/>
            </a:pPr>
            <a:r>
              <a:rPr b="1" i="1" lang="en"/>
              <a:t>Periódica:</a:t>
            </a:r>
            <a:r>
              <a:rPr b="1" lang="en"/>
              <a:t> </a:t>
            </a:r>
            <a:r>
              <a:rPr lang="en"/>
              <a:t>Ocurre a intervalos regulares.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aracterísticas de los Sistemas Operativos de Tiempo Real</a:t>
            </a:r>
            <a:endParaRPr>
              <a:solidFill>
                <a:schemeClr val="accent1"/>
              </a:solidFill>
            </a:endParaRPr>
          </a:p>
        </p:txBody>
      </p:sp>
      <p:sp>
        <p:nvSpPr>
          <p:cNvPr id="371" name="Google Shape;371;p67"/>
          <p:cNvSpPr txBox="1"/>
          <p:nvPr>
            <p:ph idx="1" type="body"/>
          </p:nvPr>
        </p:nvSpPr>
        <p:spPr>
          <a:xfrm>
            <a:off x="938500" y="1659275"/>
            <a:ext cx="4946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Determinismo</a:t>
            </a:r>
            <a:endParaRPr/>
          </a:p>
          <a:p>
            <a:pPr indent="-317500" lvl="0" marL="457200" rtl="0" algn="l">
              <a:lnSpc>
                <a:spcPct val="150000"/>
              </a:lnSpc>
              <a:spcBef>
                <a:spcPts val="0"/>
              </a:spcBef>
              <a:spcAft>
                <a:spcPts val="0"/>
              </a:spcAft>
              <a:buSzPts val="1400"/>
              <a:buChar char="●"/>
            </a:pPr>
            <a:r>
              <a:rPr lang="en"/>
              <a:t>Reactividad</a:t>
            </a:r>
            <a:endParaRPr/>
          </a:p>
          <a:p>
            <a:pPr indent="-317500" lvl="0" marL="457200" rtl="0" algn="l">
              <a:lnSpc>
                <a:spcPct val="150000"/>
              </a:lnSpc>
              <a:spcBef>
                <a:spcPts val="0"/>
              </a:spcBef>
              <a:spcAft>
                <a:spcPts val="0"/>
              </a:spcAft>
              <a:buSzPts val="1400"/>
              <a:buChar char="●"/>
            </a:pPr>
            <a:r>
              <a:rPr lang="en"/>
              <a:t>Control del usuario</a:t>
            </a:r>
            <a:endParaRPr/>
          </a:p>
          <a:p>
            <a:pPr indent="-317500" lvl="0" marL="457200" rtl="0" algn="l">
              <a:lnSpc>
                <a:spcPct val="150000"/>
              </a:lnSpc>
              <a:spcBef>
                <a:spcPts val="0"/>
              </a:spcBef>
              <a:spcAft>
                <a:spcPts val="0"/>
              </a:spcAft>
              <a:buSzPts val="1400"/>
              <a:buChar char="●"/>
            </a:pPr>
            <a:r>
              <a:rPr lang="en"/>
              <a:t>Fiabilidad</a:t>
            </a:r>
            <a:endParaRPr/>
          </a:p>
          <a:p>
            <a:pPr indent="-317500" lvl="0" marL="457200" rtl="0" algn="l">
              <a:lnSpc>
                <a:spcPct val="150000"/>
              </a:lnSpc>
              <a:spcBef>
                <a:spcPts val="0"/>
              </a:spcBef>
              <a:spcAft>
                <a:spcPts val="0"/>
              </a:spcAft>
              <a:buSzPts val="1400"/>
              <a:buChar char="●"/>
            </a:pPr>
            <a:r>
              <a:rPr lang="en"/>
              <a:t>Operación de fallo suave</a:t>
            </a:r>
            <a:endParaRPr/>
          </a:p>
        </p:txBody>
      </p:sp>
      <p:cxnSp>
        <p:nvCxnSpPr>
          <p:cNvPr id="372" name="Google Shape;372;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Determinismo</a:t>
            </a:r>
            <a:endParaRPr>
              <a:solidFill>
                <a:schemeClr val="accent1"/>
              </a:solidFill>
            </a:endParaRPr>
          </a:p>
        </p:txBody>
      </p:sp>
      <p:sp>
        <p:nvSpPr>
          <p:cNvPr id="378" name="Google Shape;378;p68"/>
          <p:cNvSpPr txBox="1"/>
          <p:nvPr>
            <p:ph idx="1" type="body"/>
          </p:nvPr>
        </p:nvSpPr>
        <p:spPr>
          <a:xfrm>
            <a:off x="938500" y="1659275"/>
            <a:ext cx="5228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Un sistema es </a:t>
            </a:r>
            <a:r>
              <a:rPr b="1" lang="en"/>
              <a:t>determinista </a:t>
            </a:r>
            <a:r>
              <a:rPr lang="en"/>
              <a:t>si realiza operaciones en instantes de tiempo fijos o dentro de intervalos de tiempo predeterminados.</a:t>
            </a:r>
            <a:endParaRPr/>
          </a:p>
          <a:p>
            <a:pPr indent="-317500" lvl="0" marL="457200" rtl="0" algn="l">
              <a:lnSpc>
                <a:spcPct val="150000"/>
              </a:lnSpc>
              <a:spcBef>
                <a:spcPts val="0"/>
              </a:spcBef>
              <a:spcAft>
                <a:spcPts val="0"/>
              </a:spcAft>
              <a:buSzPts val="1400"/>
              <a:buChar char="●"/>
            </a:pPr>
            <a:r>
              <a:rPr lang="en"/>
              <a:t>Ningún sistema puede ser </a:t>
            </a:r>
            <a:r>
              <a:rPr b="1" lang="en"/>
              <a:t>COMPLETAMENTE </a:t>
            </a:r>
            <a:r>
              <a:rPr lang="en"/>
              <a:t>determinista por la competencia de recursos y variabilidad de carga de trabajo.</a:t>
            </a:r>
            <a:endParaRPr/>
          </a:p>
          <a:p>
            <a:pPr indent="-317500" lvl="0" marL="457200" rtl="0" algn="l">
              <a:lnSpc>
                <a:spcPct val="150000"/>
              </a:lnSpc>
              <a:spcBef>
                <a:spcPts val="0"/>
              </a:spcBef>
              <a:spcAft>
                <a:spcPts val="0"/>
              </a:spcAft>
              <a:buSzPts val="1400"/>
              <a:buChar char="●"/>
            </a:pPr>
            <a:r>
              <a:rPr b="1" lang="en"/>
              <a:t>Retardo Máximo:</a:t>
            </a:r>
            <a:r>
              <a:rPr lang="en"/>
              <a:t> Tiempo desde que llega una interrupción hasta que es atendida.</a:t>
            </a:r>
            <a:endParaRPr/>
          </a:p>
        </p:txBody>
      </p:sp>
      <p:cxnSp>
        <p:nvCxnSpPr>
          <p:cNvPr id="379" name="Google Shape;379;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Reactividad</a:t>
            </a:r>
            <a:endParaRPr>
              <a:solidFill>
                <a:schemeClr val="accent1"/>
              </a:solidFill>
            </a:endParaRPr>
          </a:p>
        </p:txBody>
      </p:sp>
      <p:sp>
        <p:nvSpPr>
          <p:cNvPr id="385" name="Google Shape;385;p69"/>
          <p:cNvSpPr txBox="1"/>
          <p:nvPr>
            <p:ph idx="1" type="body"/>
          </p:nvPr>
        </p:nvSpPr>
        <p:spPr>
          <a:xfrm>
            <a:off x="938500" y="1659275"/>
            <a:ext cx="4946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Tiempo que tarda el sistema en completar una interrupción después de haberla atendido.</a:t>
            </a:r>
            <a:endParaRPr/>
          </a:p>
          <a:p>
            <a:pPr indent="-317500" lvl="0" marL="457200" rtl="0" algn="l">
              <a:lnSpc>
                <a:spcPct val="150000"/>
              </a:lnSpc>
              <a:spcBef>
                <a:spcPts val="0"/>
              </a:spcBef>
              <a:spcAft>
                <a:spcPts val="0"/>
              </a:spcAft>
              <a:buSzPts val="1400"/>
              <a:buChar char="●"/>
            </a:pPr>
            <a:r>
              <a:rPr b="1" lang="en"/>
              <a:t>Componentes de la Reactividad:</a:t>
            </a:r>
            <a:endParaRPr b="1"/>
          </a:p>
          <a:p>
            <a:pPr indent="-317500" lvl="1" marL="914400" rtl="0" algn="l">
              <a:lnSpc>
                <a:spcPct val="150000"/>
              </a:lnSpc>
              <a:spcBef>
                <a:spcPts val="0"/>
              </a:spcBef>
              <a:spcAft>
                <a:spcPts val="0"/>
              </a:spcAft>
              <a:buSzPts val="1400"/>
              <a:buChar char="○"/>
            </a:pPr>
            <a:r>
              <a:rPr b="1" lang="en"/>
              <a:t>Tiempo de Manejo Inicial: </a:t>
            </a:r>
            <a:r>
              <a:rPr lang="en"/>
              <a:t>Comenzar a ejecutar la rutina de servicio.</a:t>
            </a:r>
            <a:endParaRPr/>
          </a:p>
          <a:p>
            <a:pPr indent="-317500" lvl="1" marL="914400" rtl="0" algn="l">
              <a:lnSpc>
                <a:spcPct val="150000"/>
              </a:lnSpc>
              <a:spcBef>
                <a:spcPts val="0"/>
              </a:spcBef>
              <a:spcAft>
                <a:spcPts val="0"/>
              </a:spcAft>
              <a:buSzPts val="1400"/>
              <a:buChar char="○"/>
            </a:pPr>
            <a:r>
              <a:rPr b="1" lang="en"/>
              <a:t>Duración de la Rutina de Servicio de la </a:t>
            </a:r>
            <a:r>
              <a:rPr b="1" lang="en"/>
              <a:t>Interrupción</a:t>
            </a:r>
            <a:r>
              <a:rPr b="1" lang="en"/>
              <a:t> (RSI): </a:t>
            </a:r>
            <a:r>
              <a:rPr lang="en"/>
              <a:t>Depende del hardware.</a:t>
            </a:r>
            <a:endParaRPr/>
          </a:p>
          <a:p>
            <a:pPr indent="-317500" lvl="1" marL="914400" rtl="0" algn="l">
              <a:lnSpc>
                <a:spcPct val="150000"/>
              </a:lnSpc>
              <a:spcBef>
                <a:spcPts val="0"/>
              </a:spcBef>
              <a:spcAft>
                <a:spcPts val="0"/>
              </a:spcAft>
              <a:buSzPts val="1400"/>
              <a:buChar char="○"/>
            </a:pPr>
            <a:r>
              <a:rPr b="1" lang="en"/>
              <a:t>Anidamiento de Interrupciones: </a:t>
            </a:r>
            <a:r>
              <a:rPr lang="en"/>
              <a:t>Afecta el retardo si ocurre.</a:t>
            </a:r>
            <a:endParaRPr/>
          </a:p>
        </p:txBody>
      </p:sp>
      <p:cxnSp>
        <p:nvCxnSpPr>
          <p:cNvPr id="386" name="Google Shape;386;p6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0"/>
          <p:cNvSpPr txBox="1"/>
          <p:nvPr>
            <p:ph type="title"/>
          </p:nvPr>
        </p:nvSpPr>
        <p:spPr>
          <a:xfrm>
            <a:off x="938500" y="445025"/>
            <a:ext cx="4507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Tiempo de Respuesta</a:t>
            </a:r>
            <a:endParaRPr/>
          </a:p>
        </p:txBody>
      </p:sp>
      <p:sp>
        <p:nvSpPr>
          <p:cNvPr id="392" name="Google Shape;392;p70"/>
          <p:cNvSpPr txBox="1"/>
          <p:nvPr>
            <p:ph idx="1" type="body"/>
          </p:nvPr>
        </p:nvSpPr>
        <p:spPr>
          <a:xfrm>
            <a:off x="938500" y="1196400"/>
            <a:ext cx="7172100" cy="2750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400"/>
              <a:t>El </a:t>
            </a:r>
            <a:r>
              <a:rPr b="1" i="1" lang="en" sz="1400"/>
              <a:t>determinismo</a:t>
            </a:r>
            <a:r>
              <a:rPr lang="en" sz="1400"/>
              <a:t> y la </a:t>
            </a:r>
            <a:r>
              <a:rPr b="1" i="1" lang="en" sz="1400"/>
              <a:t>reactividad</a:t>
            </a:r>
            <a:r>
              <a:rPr lang="en" sz="1400"/>
              <a:t> juntos conforman el tiempo de respuesta a eventos externos. Los requisitos de tiempo de respuesta son críticos para los sistemas de tiempo real, dado que estos sistemas deben cumplir requisitos de tiempo impuestos por individuos, dispositivos o flujos de datos externos al sistema.</a:t>
            </a:r>
            <a:endParaRPr/>
          </a:p>
        </p:txBody>
      </p:sp>
      <p:cxnSp>
        <p:nvCxnSpPr>
          <p:cNvPr id="393" name="Google Shape;393;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del Usuario</a:t>
            </a:r>
            <a:endParaRPr>
              <a:solidFill>
                <a:schemeClr val="accent1"/>
              </a:solidFill>
            </a:endParaRPr>
          </a:p>
        </p:txBody>
      </p:sp>
      <p:sp>
        <p:nvSpPr>
          <p:cNvPr id="399" name="Google Shape;399;p71"/>
          <p:cNvSpPr txBox="1"/>
          <p:nvPr>
            <p:ph idx="1" type="body"/>
          </p:nvPr>
        </p:nvSpPr>
        <p:spPr>
          <a:xfrm>
            <a:off x="938500" y="1659275"/>
            <a:ext cx="4946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Los usuarios deben tener un </a:t>
            </a:r>
            <a:r>
              <a:rPr b="1" lang="en"/>
              <a:t>mayor control </a:t>
            </a:r>
            <a:r>
              <a:rPr lang="en"/>
              <a:t>sobre la planificación y priorización de tareas.</a:t>
            </a:r>
            <a:endParaRPr/>
          </a:p>
          <a:p>
            <a:pPr indent="-317500" lvl="0" marL="457200" rtl="0" algn="l">
              <a:lnSpc>
                <a:spcPct val="150000"/>
              </a:lnSpc>
              <a:spcBef>
                <a:spcPts val="0"/>
              </a:spcBef>
              <a:spcAft>
                <a:spcPts val="0"/>
              </a:spcAft>
              <a:buSzPts val="1400"/>
              <a:buChar char="●"/>
            </a:pPr>
            <a:r>
              <a:rPr b="1" lang="en"/>
              <a:t>Especificaciones del Usuario:</a:t>
            </a:r>
            <a:endParaRPr b="1"/>
          </a:p>
          <a:p>
            <a:pPr indent="-317500" lvl="1" marL="914400" rtl="0" algn="l">
              <a:lnSpc>
                <a:spcPct val="150000"/>
              </a:lnSpc>
              <a:spcBef>
                <a:spcPts val="0"/>
              </a:spcBef>
              <a:spcAft>
                <a:spcPts val="0"/>
              </a:spcAft>
              <a:buSzPts val="1400"/>
              <a:buChar char="○"/>
            </a:pPr>
            <a:r>
              <a:rPr lang="en"/>
              <a:t>Prioridades de tareas duras y suaves.</a:t>
            </a:r>
            <a:endParaRPr/>
          </a:p>
          <a:p>
            <a:pPr indent="-317500" lvl="1" marL="914400" rtl="0" algn="l">
              <a:lnSpc>
                <a:spcPct val="150000"/>
              </a:lnSpc>
              <a:spcBef>
                <a:spcPts val="0"/>
              </a:spcBef>
              <a:spcAft>
                <a:spcPts val="0"/>
              </a:spcAft>
              <a:buSzPts val="1400"/>
              <a:buChar char="○"/>
            </a:pPr>
            <a:r>
              <a:rPr lang="en"/>
              <a:t>Configuraciones de procesos y memoria.</a:t>
            </a:r>
            <a:endParaRPr/>
          </a:p>
          <a:p>
            <a:pPr indent="-317500" lvl="1" marL="914400" rtl="0" algn="l">
              <a:lnSpc>
                <a:spcPct val="150000"/>
              </a:lnSpc>
              <a:spcBef>
                <a:spcPts val="0"/>
              </a:spcBef>
              <a:spcAft>
                <a:spcPts val="0"/>
              </a:spcAft>
              <a:buSzPts val="1400"/>
              <a:buChar char="○"/>
            </a:pPr>
            <a:r>
              <a:rPr lang="en"/>
              <a:t>Algoritmos de acceso y transferencia a disco y derechos de procesos.</a:t>
            </a:r>
            <a:endParaRPr/>
          </a:p>
        </p:txBody>
      </p:sp>
      <p:cxnSp>
        <p:nvCxnSpPr>
          <p:cNvPr id="400" name="Google Shape;400;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Fiabilidad</a:t>
            </a:r>
            <a:endParaRPr>
              <a:solidFill>
                <a:schemeClr val="accent1"/>
              </a:solidFill>
            </a:endParaRPr>
          </a:p>
        </p:txBody>
      </p:sp>
      <p:sp>
        <p:nvSpPr>
          <p:cNvPr id="406" name="Google Shape;406;p72"/>
          <p:cNvSpPr txBox="1"/>
          <p:nvPr>
            <p:ph idx="1" type="body"/>
          </p:nvPr>
        </p:nvSpPr>
        <p:spPr>
          <a:xfrm>
            <a:off x="938500" y="1659275"/>
            <a:ext cx="4946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En sistemas de tiempo real, la fiabilidad es crítica debido a las severas consecuencias de fallos.</a:t>
            </a:r>
            <a:endParaRPr/>
          </a:p>
          <a:p>
            <a:pPr indent="-317500" lvl="0" marL="457200" rtl="0" algn="l">
              <a:lnSpc>
                <a:spcPct val="150000"/>
              </a:lnSpc>
              <a:spcBef>
                <a:spcPts val="0"/>
              </a:spcBef>
              <a:spcAft>
                <a:spcPts val="0"/>
              </a:spcAft>
              <a:buSzPts val="1400"/>
              <a:buChar char="●"/>
            </a:pPr>
            <a:r>
              <a:rPr lang="en"/>
              <a:t>En tiempo real, </a:t>
            </a:r>
            <a:r>
              <a:rPr lang="en"/>
              <a:t>no es posible reiniciar</a:t>
            </a:r>
            <a:r>
              <a:rPr lang="en"/>
              <a:t>; se necesita mantener control y rendimiento continuo.</a:t>
            </a:r>
            <a:endParaRPr/>
          </a:p>
        </p:txBody>
      </p:sp>
      <p:cxnSp>
        <p:nvCxnSpPr>
          <p:cNvPr id="407" name="Google Shape;407;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Operación de Fallo Suave</a:t>
            </a:r>
            <a:endParaRPr>
              <a:solidFill>
                <a:schemeClr val="accent1"/>
              </a:solidFill>
            </a:endParaRPr>
          </a:p>
        </p:txBody>
      </p:sp>
      <p:sp>
        <p:nvSpPr>
          <p:cNvPr id="413" name="Google Shape;413;p73"/>
          <p:cNvSpPr txBox="1"/>
          <p:nvPr>
            <p:ph idx="1" type="body"/>
          </p:nvPr>
        </p:nvSpPr>
        <p:spPr>
          <a:xfrm>
            <a:off x="938500" y="1659275"/>
            <a:ext cx="4946400" cy="27609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Capacidad de fallar minimizando la pérdida de capacidad y de datos.</a:t>
            </a:r>
            <a:endParaRPr/>
          </a:p>
          <a:p>
            <a:pPr indent="-317500" lvl="0" marL="457200" rtl="0" algn="l">
              <a:lnSpc>
                <a:spcPct val="150000"/>
              </a:lnSpc>
              <a:spcBef>
                <a:spcPts val="0"/>
              </a:spcBef>
              <a:spcAft>
                <a:spcPts val="0"/>
              </a:spcAft>
              <a:buSzPts val="1400"/>
              <a:buChar char="●"/>
            </a:pPr>
            <a:r>
              <a:rPr lang="en"/>
              <a:t>El sistema notifica para acciones correctivas y continúa operando con servicio reducido.</a:t>
            </a:r>
            <a:endParaRPr/>
          </a:p>
          <a:p>
            <a:pPr indent="-317500" lvl="0" marL="457200" rtl="0" algn="l">
              <a:lnSpc>
                <a:spcPct val="150000"/>
              </a:lnSpc>
              <a:spcBef>
                <a:spcPts val="0"/>
              </a:spcBef>
              <a:spcAft>
                <a:spcPts val="0"/>
              </a:spcAft>
              <a:buSzPts val="1400"/>
              <a:buChar char="●"/>
            </a:pPr>
            <a:r>
              <a:rPr lang="en"/>
              <a:t>En casos donde le sea imposible cumplir con los plazos de todas las tareas, se priorizan tareas críticas para mantener la </a:t>
            </a:r>
            <a:r>
              <a:rPr b="1" i="1" lang="en"/>
              <a:t>estabilidad</a:t>
            </a:r>
            <a:r>
              <a:rPr lang="en"/>
              <a:t> del sistema.</a:t>
            </a:r>
            <a:endParaRPr/>
          </a:p>
        </p:txBody>
      </p:sp>
      <p:cxnSp>
        <p:nvCxnSpPr>
          <p:cNvPr id="414" name="Google Shape;414;p7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Enfoques</a:t>
            </a:r>
            <a:endParaRPr/>
          </a:p>
        </p:txBody>
      </p:sp>
      <p:sp>
        <p:nvSpPr>
          <p:cNvPr id="420" name="Google Shape;420;p74"/>
          <p:cNvSpPr txBox="1"/>
          <p:nvPr>
            <p:ph idx="1" type="body"/>
          </p:nvPr>
        </p:nvSpPr>
        <p:spPr>
          <a:xfrm>
            <a:off x="938500" y="1002575"/>
            <a:ext cx="7600800" cy="3839700"/>
          </a:xfrm>
          <a:prstGeom prst="rect">
            <a:avLst/>
          </a:prstGeom>
        </p:spPr>
        <p:txBody>
          <a:bodyPr anchorCtr="0" anchor="t" bIns="91425" lIns="91425" spcFirstLastPara="1" rIns="91425" wrap="square" tIns="91425">
            <a:noAutofit/>
          </a:bodyPr>
          <a:lstStyle/>
          <a:p>
            <a:pPr indent="-298450" lvl="0" marL="457200" rtl="0" algn="l">
              <a:lnSpc>
                <a:spcPct val="140000"/>
              </a:lnSpc>
              <a:spcBef>
                <a:spcPts val="0"/>
              </a:spcBef>
              <a:spcAft>
                <a:spcPts val="0"/>
              </a:spcAft>
              <a:buSzPts val="1100"/>
              <a:buChar char="●"/>
            </a:pPr>
            <a:r>
              <a:rPr lang="en" sz="1100"/>
              <a:t>Enfoques estáticos dirigidos por tabla:</a:t>
            </a:r>
            <a:endParaRPr sz="1100"/>
          </a:p>
          <a:p>
            <a:pPr indent="-298450" lvl="1" marL="914400" rtl="0" algn="l">
              <a:lnSpc>
                <a:spcPct val="140000"/>
              </a:lnSpc>
              <a:spcBef>
                <a:spcPts val="0"/>
              </a:spcBef>
              <a:spcAft>
                <a:spcPts val="0"/>
              </a:spcAft>
              <a:buSzPts val="1100"/>
              <a:buChar char="○"/>
            </a:pPr>
            <a:r>
              <a:rPr lang="en" sz="1100"/>
              <a:t>Análisis estático de factibilidad.</a:t>
            </a:r>
            <a:endParaRPr sz="1100"/>
          </a:p>
          <a:p>
            <a:pPr indent="-298450" lvl="1" marL="914400" rtl="0" algn="l">
              <a:lnSpc>
                <a:spcPct val="140000"/>
              </a:lnSpc>
              <a:spcBef>
                <a:spcPts val="0"/>
              </a:spcBef>
              <a:spcAft>
                <a:spcPts val="0"/>
              </a:spcAft>
              <a:buSzPts val="1100"/>
              <a:buChar char="○"/>
            </a:pPr>
            <a:r>
              <a:rPr lang="en" sz="1100"/>
              <a:t>El resultado del análisis es una planificación que determina cuando, en tiempo de ejecución, debe comenzar a ejecutarse cada tarea</a:t>
            </a:r>
            <a:endParaRPr sz="1100"/>
          </a:p>
          <a:p>
            <a:pPr indent="-298450" lvl="0" marL="457200" rtl="0" algn="l">
              <a:lnSpc>
                <a:spcPct val="140000"/>
              </a:lnSpc>
              <a:spcBef>
                <a:spcPts val="0"/>
              </a:spcBef>
              <a:spcAft>
                <a:spcPts val="0"/>
              </a:spcAft>
              <a:buSzPts val="1100"/>
              <a:buChar char="●"/>
            </a:pPr>
            <a:r>
              <a:rPr lang="en" sz="1100"/>
              <a:t>Enfoques estáticos expulsivos dirigidos por prioridad:</a:t>
            </a:r>
            <a:endParaRPr sz="1100"/>
          </a:p>
          <a:p>
            <a:pPr indent="-298450" lvl="1" marL="914400" rtl="0" algn="l">
              <a:lnSpc>
                <a:spcPct val="140000"/>
              </a:lnSpc>
              <a:spcBef>
                <a:spcPts val="0"/>
              </a:spcBef>
              <a:spcAft>
                <a:spcPts val="0"/>
              </a:spcAft>
              <a:buSzPts val="1100"/>
              <a:buChar char="○"/>
            </a:pPr>
            <a:r>
              <a:rPr lang="en" sz="1100"/>
              <a:t>Análisis estático para asignar prioridades.</a:t>
            </a:r>
            <a:endParaRPr sz="1100"/>
          </a:p>
          <a:p>
            <a:pPr indent="-298450" lvl="1" marL="914400" rtl="0" algn="l">
              <a:lnSpc>
                <a:spcPct val="140000"/>
              </a:lnSpc>
              <a:spcBef>
                <a:spcPts val="0"/>
              </a:spcBef>
              <a:spcAft>
                <a:spcPts val="0"/>
              </a:spcAft>
              <a:buSzPts val="1100"/>
              <a:buChar char="○"/>
            </a:pPr>
            <a:r>
              <a:rPr lang="en" sz="1100"/>
              <a:t>Utilización de planificador expulsivo basado en prioridades.</a:t>
            </a:r>
            <a:endParaRPr sz="1100"/>
          </a:p>
          <a:p>
            <a:pPr indent="-298450" lvl="0" marL="457200" rtl="0" algn="l">
              <a:lnSpc>
                <a:spcPct val="140000"/>
              </a:lnSpc>
              <a:spcBef>
                <a:spcPts val="0"/>
              </a:spcBef>
              <a:spcAft>
                <a:spcPts val="0"/>
              </a:spcAft>
              <a:buSzPts val="1100"/>
              <a:buChar char="●"/>
            </a:pPr>
            <a:r>
              <a:rPr lang="en" sz="1100"/>
              <a:t>Enfoques dinámicos Basados en un plan:</a:t>
            </a:r>
            <a:endParaRPr sz="1100"/>
          </a:p>
          <a:p>
            <a:pPr indent="-298450" lvl="1" marL="914400" rtl="0" algn="l">
              <a:lnSpc>
                <a:spcPct val="140000"/>
              </a:lnSpc>
              <a:spcBef>
                <a:spcPts val="0"/>
              </a:spcBef>
              <a:spcAft>
                <a:spcPts val="0"/>
              </a:spcAft>
              <a:buSzPts val="1100"/>
              <a:buChar char="○"/>
            </a:pPr>
            <a:r>
              <a:rPr lang="en" sz="1100"/>
              <a:t>Factibilidad determinada dinámicamente.</a:t>
            </a:r>
            <a:endParaRPr sz="1100"/>
          </a:p>
          <a:p>
            <a:pPr indent="-298450" lvl="1" marL="914400" rtl="0" algn="l">
              <a:lnSpc>
                <a:spcPct val="140000"/>
              </a:lnSpc>
              <a:spcBef>
                <a:spcPts val="0"/>
              </a:spcBef>
              <a:spcAft>
                <a:spcPts val="0"/>
              </a:spcAft>
              <a:buSzPts val="1100"/>
              <a:buChar char="○"/>
            </a:pPr>
            <a:r>
              <a:rPr lang="en" sz="1100"/>
              <a:t>Decisión de ejecución basada en restricciones de tiempo.</a:t>
            </a:r>
            <a:endParaRPr sz="1100"/>
          </a:p>
          <a:p>
            <a:pPr indent="-298450" lvl="1" marL="914400" rtl="0" algn="l">
              <a:lnSpc>
                <a:spcPct val="140000"/>
              </a:lnSpc>
              <a:spcBef>
                <a:spcPts val="0"/>
              </a:spcBef>
              <a:spcAft>
                <a:spcPts val="0"/>
              </a:spcAft>
              <a:buSzPts val="1100"/>
              <a:buChar char="○"/>
            </a:pPr>
            <a:r>
              <a:rPr lang="en" sz="1100"/>
              <a:t>Resultado: plan que se usará para decidir cuándo poner en marcha la tarea</a:t>
            </a:r>
            <a:endParaRPr sz="1100"/>
          </a:p>
          <a:p>
            <a:pPr indent="-298450" lvl="0" marL="457200" rtl="0" algn="l">
              <a:lnSpc>
                <a:spcPct val="140000"/>
              </a:lnSpc>
              <a:spcBef>
                <a:spcPts val="0"/>
              </a:spcBef>
              <a:spcAft>
                <a:spcPts val="0"/>
              </a:spcAft>
              <a:buSzPts val="1100"/>
              <a:buChar char="●"/>
            </a:pPr>
            <a:r>
              <a:rPr lang="en" sz="1100"/>
              <a:t>Enfoques Dinámicos de Mejor Esfuerzo:</a:t>
            </a:r>
            <a:endParaRPr sz="1100"/>
          </a:p>
          <a:p>
            <a:pPr indent="-298450" lvl="1" marL="914400" rtl="0" algn="l">
              <a:lnSpc>
                <a:spcPct val="140000"/>
              </a:lnSpc>
              <a:spcBef>
                <a:spcPts val="0"/>
              </a:spcBef>
              <a:spcAft>
                <a:spcPts val="0"/>
              </a:spcAft>
              <a:buSzPts val="1100"/>
              <a:buChar char="○"/>
            </a:pPr>
            <a:r>
              <a:rPr lang="en" sz="1100"/>
              <a:t>No se realiza análisis de factibilidad.</a:t>
            </a:r>
            <a:endParaRPr sz="1100"/>
          </a:p>
          <a:p>
            <a:pPr indent="-298450" lvl="1" marL="914400" rtl="0" algn="l">
              <a:lnSpc>
                <a:spcPct val="140000"/>
              </a:lnSpc>
              <a:spcBef>
                <a:spcPts val="0"/>
              </a:spcBef>
              <a:spcAft>
                <a:spcPts val="0"/>
              </a:spcAft>
              <a:buSzPts val="1100"/>
              <a:buChar char="○"/>
            </a:pPr>
            <a:r>
              <a:rPr lang="en" sz="1100"/>
              <a:t>Intenta cumplir todos los plazos y aborta la ejecución de procesos con plazos fallidos.</a:t>
            </a:r>
            <a:endParaRPr sz="1100"/>
          </a:p>
          <a:p>
            <a:pPr indent="0" lvl="0" marL="457200" rtl="0" algn="l">
              <a:lnSpc>
                <a:spcPct val="140000"/>
              </a:lnSpc>
              <a:spcBef>
                <a:spcPts val="1600"/>
              </a:spcBef>
              <a:spcAft>
                <a:spcPts val="0"/>
              </a:spcAft>
              <a:buClr>
                <a:srgbClr val="000000"/>
              </a:buClr>
              <a:buSzPts val="523"/>
              <a:buFont typeface="Arial"/>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Sistemas Multiprocesador</a:t>
            </a:r>
            <a:endParaRPr/>
          </a:p>
        </p:txBody>
      </p:sp>
      <p:sp>
        <p:nvSpPr>
          <p:cNvPr id="179" name="Google Shape;179;p39"/>
          <p:cNvSpPr txBox="1"/>
          <p:nvPr>
            <p:ph idx="1" type="body"/>
          </p:nvPr>
        </p:nvSpPr>
        <p:spPr>
          <a:xfrm>
            <a:off x="938500" y="1196400"/>
            <a:ext cx="7172100" cy="38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Clasificación</a:t>
            </a:r>
            <a:r>
              <a:rPr b="1" lang="en" sz="1400"/>
              <a:t>:</a:t>
            </a:r>
            <a:endParaRPr b="1" sz="1400"/>
          </a:p>
          <a:p>
            <a:pPr indent="-317500" lvl="0" marL="457200" rtl="0" algn="l">
              <a:spcBef>
                <a:spcPts val="1600"/>
              </a:spcBef>
              <a:spcAft>
                <a:spcPts val="0"/>
              </a:spcAft>
              <a:buSzPts val="1400"/>
              <a:buChar char="●"/>
            </a:pPr>
            <a:r>
              <a:rPr lang="en" sz="1400"/>
              <a:t>Débilmente acoplado o Multiprocesador Distribuido (Cluster):</a:t>
            </a:r>
            <a:endParaRPr sz="1400"/>
          </a:p>
          <a:p>
            <a:pPr indent="-317500" lvl="1" marL="914400" rtl="0" algn="l">
              <a:spcBef>
                <a:spcPts val="0"/>
              </a:spcBef>
              <a:spcAft>
                <a:spcPts val="0"/>
              </a:spcAft>
              <a:buSzPts val="1400"/>
              <a:buChar char="○"/>
            </a:pPr>
            <a:r>
              <a:rPr lang="en" sz="1400"/>
              <a:t>Colección de sistemas autónomos.</a:t>
            </a:r>
            <a:endParaRPr sz="1400"/>
          </a:p>
          <a:p>
            <a:pPr indent="-317500" lvl="1" marL="914400" rtl="0" algn="l">
              <a:spcBef>
                <a:spcPts val="0"/>
              </a:spcBef>
              <a:spcAft>
                <a:spcPts val="0"/>
              </a:spcAft>
              <a:buSzPts val="1400"/>
              <a:buChar char="○"/>
            </a:pPr>
            <a:r>
              <a:rPr lang="en" sz="1400"/>
              <a:t>Cada procesador tiene su propia memoria principal y canales de E/S.</a:t>
            </a:r>
            <a:endParaRPr sz="1400"/>
          </a:p>
          <a:p>
            <a:pPr indent="-317500" lvl="0" marL="457200" rtl="0" algn="l">
              <a:spcBef>
                <a:spcPts val="0"/>
              </a:spcBef>
              <a:spcAft>
                <a:spcPts val="0"/>
              </a:spcAft>
              <a:buSzPts val="1400"/>
              <a:buChar char="●"/>
            </a:pPr>
            <a:r>
              <a:rPr lang="en" sz="1400"/>
              <a:t>Procesadores de Funcionalidad Especializada:</a:t>
            </a:r>
            <a:endParaRPr sz="1400"/>
          </a:p>
          <a:p>
            <a:pPr indent="-317500" lvl="1" marL="914400" rtl="0" algn="l">
              <a:spcBef>
                <a:spcPts val="0"/>
              </a:spcBef>
              <a:spcAft>
                <a:spcPts val="0"/>
              </a:spcAft>
              <a:buSzPts val="1400"/>
              <a:buChar char="○"/>
            </a:pPr>
            <a:r>
              <a:rPr lang="en" sz="1400"/>
              <a:t>Ejemplo: Procesador de E/S.</a:t>
            </a:r>
            <a:endParaRPr sz="1400"/>
          </a:p>
          <a:p>
            <a:pPr indent="-317500" lvl="1" marL="914400" rtl="0" algn="l">
              <a:spcBef>
                <a:spcPts val="0"/>
              </a:spcBef>
              <a:spcAft>
                <a:spcPts val="0"/>
              </a:spcAft>
              <a:buSzPts val="1400"/>
              <a:buChar char="○"/>
            </a:pPr>
            <a:r>
              <a:rPr lang="en" sz="1400"/>
              <a:t>Involucra un procesador de propósito general maestro y procesadores especializados.</a:t>
            </a:r>
            <a:endParaRPr sz="1400"/>
          </a:p>
          <a:p>
            <a:pPr indent="-317500" lvl="1" marL="914400" rtl="0" algn="l">
              <a:spcBef>
                <a:spcPts val="0"/>
              </a:spcBef>
              <a:spcAft>
                <a:spcPts val="0"/>
              </a:spcAft>
              <a:buSzPts val="1400"/>
              <a:buChar char="○"/>
            </a:pPr>
            <a:r>
              <a:rPr lang="en" sz="1400"/>
              <a:t>Controlados por el procesador maestro para proporcionar servicios.</a:t>
            </a:r>
            <a:endParaRPr sz="1400"/>
          </a:p>
          <a:p>
            <a:pPr indent="-317500" lvl="0" marL="457200" rtl="0" algn="l">
              <a:spcBef>
                <a:spcPts val="0"/>
              </a:spcBef>
              <a:spcAft>
                <a:spcPts val="0"/>
              </a:spcAft>
              <a:buSzPts val="1400"/>
              <a:buChar char="●"/>
            </a:pPr>
            <a:r>
              <a:rPr lang="en" sz="1400"/>
              <a:t>Procesamiento Fuertemente Acoplado:</a:t>
            </a:r>
            <a:endParaRPr sz="1400"/>
          </a:p>
          <a:p>
            <a:pPr indent="-317500" lvl="1" marL="914400" rtl="0" algn="l">
              <a:spcBef>
                <a:spcPts val="0"/>
              </a:spcBef>
              <a:spcAft>
                <a:spcPts val="0"/>
              </a:spcAft>
              <a:buSzPts val="1400"/>
              <a:buChar char="○"/>
            </a:pPr>
            <a:r>
              <a:rPr lang="en" sz="1400"/>
              <a:t>Conjunto de procesadores que comparten la memoria principal.</a:t>
            </a:r>
            <a:endParaRPr sz="1400"/>
          </a:p>
          <a:p>
            <a:pPr indent="-317500" lvl="1" marL="914400" rtl="0" algn="l">
              <a:spcBef>
                <a:spcPts val="0"/>
              </a:spcBef>
              <a:spcAft>
                <a:spcPts val="0"/>
              </a:spcAft>
              <a:buSzPts val="1400"/>
              <a:buChar char="○"/>
            </a:pPr>
            <a:r>
              <a:rPr lang="en" sz="1400"/>
              <a:t>Bajo el control integrado de un único sistema operativo.</a:t>
            </a:r>
            <a:endParaRPr sz="14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cxnSp>
        <p:nvCxnSpPr>
          <p:cNvPr id="180" name="Google Shape;180;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Estática Dirigida por Tabla</a:t>
            </a:r>
            <a:endParaRPr/>
          </a:p>
        </p:txBody>
      </p:sp>
      <p:sp>
        <p:nvSpPr>
          <p:cNvPr id="426" name="Google Shape;426;p7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Aplicable a tareas periódicas.</a:t>
            </a:r>
            <a:endParaRPr sz="1400"/>
          </a:p>
          <a:p>
            <a:pPr indent="-317500" lvl="0" marL="457200" rtl="0" algn="l">
              <a:lnSpc>
                <a:spcPct val="115000"/>
              </a:lnSpc>
              <a:spcBef>
                <a:spcPts val="0"/>
              </a:spcBef>
              <a:spcAft>
                <a:spcPts val="0"/>
              </a:spcAft>
              <a:buSzPts val="1400"/>
              <a:buChar char="●"/>
            </a:pPr>
            <a:r>
              <a:rPr lang="en" sz="1400"/>
              <a:t>Datos de entrada: tiempo periódico de llegada, tiempo de ejecución, plazo periódico de finalización, y prioridad relativa de cada tarea.</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Objetivo:</a:t>
            </a:r>
            <a:endParaRPr sz="1400"/>
          </a:p>
          <a:p>
            <a:pPr indent="-317500" lvl="0" marL="457200" rtl="0" algn="l">
              <a:lnSpc>
                <a:spcPct val="115000"/>
              </a:lnSpc>
              <a:spcBef>
                <a:spcPts val="0"/>
              </a:spcBef>
              <a:spcAft>
                <a:spcPts val="0"/>
              </a:spcAft>
              <a:buSzPts val="1400"/>
              <a:buChar char="●"/>
            </a:pPr>
            <a:r>
              <a:rPr lang="en" sz="1400"/>
              <a:t>Encontrar un plan que cumpla todos los requisitos de todas las tareas periódicas.</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Características:</a:t>
            </a:r>
            <a:endParaRPr sz="1400"/>
          </a:p>
          <a:p>
            <a:pPr indent="-317500" lvl="0" marL="457200" rtl="0" algn="l">
              <a:lnSpc>
                <a:spcPct val="115000"/>
              </a:lnSpc>
              <a:spcBef>
                <a:spcPts val="0"/>
              </a:spcBef>
              <a:spcAft>
                <a:spcPts val="0"/>
              </a:spcAft>
              <a:buSzPts val="1400"/>
              <a:buChar char="●"/>
            </a:pPr>
            <a:r>
              <a:rPr lang="en" sz="1400"/>
              <a:t>Enfoque predecible pero inflexible.</a:t>
            </a:r>
            <a:endParaRPr sz="1400"/>
          </a:p>
          <a:p>
            <a:pPr indent="-317500" lvl="0" marL="457200" rtl="0" algn="l">
              <a:lnSpc>
                <a:spcPct val="115000"/>
              </a:lnSpc>
              <a:spcBef>
                <a:spcPts val="0"/>
              </a:spcBef>
              <a:spcAft>
                <a:spcPts val="0"/>
              </a:spcAft>
              <a:buSzPts val="1400"/>
              <a:buChar char="●"/>
            </a:pPr>
            <a:r>
              <a:rPr lang="en" sz="1400"/>
              <a:t>Cambios en los requisitos requieren rehacer toda la planificación.</a:t>
            </a:r>
            <a:endParaRPr sz="1400"/>
          </a:p>
          <a:p>
            <a:pPr indent="-317500" lvl="0" marL="457200" rtl="0" algn="l">
              <a:lnSpc>
                <a:spcPct val="115000"/>
              </a:lnSpc>
              <a:spcBef>
                <a:spcPts val="0"/>
              </a:spcBef>
              <a:spcAft>
                <a:spcPts val="0"/>
              </a:spcAft>
              <a:buSzPts val="1400"/>
              <a:buChar char="●"/>
            </a:pPr>
            <a:r>
              <a:rPr lang="en" sz="1400"/>
              <a:t>Ejemplo típico: "El plazo más cercano primero".</a:t>
            </a:r>
            <a:endParaRPr sz="1400"/>
          </a:p>
          <a:p>
            <a:pPr indent="0" lvl="0" marL="0" rtl="0" algn="l">
              <a:spcBef>
                <a:spcPts val="0"/>
              </a:spcBef>
              <a:spcAft>
                <a:spcPts val="1600"/>
              </a:spcAft>
              <a:buNone/>
            </a:pPr>
            <a:r>
              <a:t/>
            </a:r>
            <a:endParaRPr sz="1400"/>
          </a:p>
        </p:txBody>
      </p:sp>
      <p:sp>
        <p:nvSpPr>
          <p:cNvPr id="427" name="Google Shape;427;p75"/>
          <p:cNvSpPr txBox="1"/>
          <p:nvPr/>
        </p:nvSpPr>
        <p:spPr>
          <a:xfrm>
            <a:off x="8110600" y="4789500"/>
            <a:ext cx="163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Giovanni</a:t>
            </a:r>
            <a:endParaRPr sz="11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Estática con Expulsión Dirigida por Prioridad</a:t>
            </a:r>
            <a:endParaRPr/>
          </a:p>
        </p:txBody>
      </p:sp>
      <p:sp>
        <p:nvSpPr>
          <p:cNvPr id="433" name="Google Shape;433;p7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Utiliza un mecanismo de planificación expulsivo dirigido por prioridades.</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Características:</a:t>
            </a:r>
            <a:endParaRPr sz="1400"/>
          </a:p>
          <a:p>
            <a:pPr indent="-317500" lvl="0" marL="457200" rtl="0" algn="l">
              <a:lnSpc>
                <a:spcPct val="115000"/>
              </a:lnSpc>
              <a:spcBef>
                <a:spcPts val="0"/>
              </a:spcBef>
              <a:spcAft>
                <a:spcPts val="0"/>
              </a:spcAft>
              <a:buSzPts val="1400"/>
              <a:buChar char="●"/>
            </a:pPr>
            <a:r>
              <a:rPr lang="en" sz="1400"/>
              <a:t>Común en sistemas multiprogramados no de tiempo real.</a:t>
            </a:r>
            <a:endParaRPr sz="1400"/>
          </a:p>
          <a:p>
            <a:pPr indent="-317500" lvl="0" marL="457200" rtl="0" algn="l">
              <a:lnSpc>
                <a:spcPct val="115000"/>
              </a:lnSpc>
              <a:spcBef>
                <a:spcPts val="0"/>
              </a:spcBef>
              <a:spcAft>
                <a:spcPts val="0"/>
              </a:spcAft>
              <a:buSzPts val="1400"/>
              <a:buChar char="●"/>
            </a:pPr>
            <a:r>
              <a:rPr lang="en" sz="1400"/>
              <a:t>Factores múltiples determinan la prioridad (CPU, E/S).</a:t>
            </a:r>
            <a:endParaRPr sz="1400"/>
          </a:p>
          <a:p>
            <a:pPr indent="-317500" lvl="0" marL="457200" rtl="0" algn="l">
              <a:lnSpc>
                <a:spcPct val="115000"/>
              </a:lnSpc>
              <a:spcBef>
                <a:spcPts val="0"/>
              </a:spcBef>
              <a:spcAft>
                <a:spcPts val="0"/>
              </a:spcAft>
              <a:buSzPts val="1400"/>
              <a:buChar char="●"/>
            </a:pPr>
            <a:r>
              <a:rPr lang="en" sz="1400"/>
              <a:t>Relacionada con restricciones de tiempo asociadas a cada tarea.</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Ejemplo:</a:t>
            </a:r>
            <a:endParaRPr sz="1400"/>
          </a:p>
          <a:p>
            <a:pPr indent="-317500" lvl="0" marL="457200" rtl="0" algn="l">
              <a:lnSpc>
                <a:spcPct val="115000"/>
              </a:lnSpc>
              <a:spcBef>
                <a:spcPts val="0"/>
              </a:spcBef>
              <a:spcAft>
                <a:spcPts val="0"/>
              </a:spcAft>
              <a:buSzPts val="1400"/>
              <a:buChar char="●"/>
            </a:pPr>
            <a:r>
              <a:rPr lang="en" sz="1400"/>
              <a:t>Algoritmo de tasa monótona que asigna prioridades estáticas a tareas basándose en sus longitudes y periodos.</a:t>
            </a:r>
            <a:endParaRPr sz="1400"/>
          </a:p>
          <a:p>
            <a:pPr indent="0" lvl="0" marL="0" rtl="0" algn="l">
              <a:spcBef>
                <a:spcPts val="0"/>
              </a:spcBef>
              <a:spcAft>
                <a:spcPts val="160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Dinámica</a:t>
            </a:r>
            <a:endParaRPr/>
          </a:p>
        </p:txBody>
      </p:sp>
      <p:sp>
        <p:nvSpPr>
          <p:cNvPr id="439" name="Google Shape;439;p7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a) Basada en un Plan:</a:t>
            </a:r>
            <a:endParaRPr sz="1400"/>
          </a:p>
          <a:p>
            <a:pPr indent="-317500" lvl="0" marL="457200" rtl="0" algn="l">
              <a:lnSpc>
                <a:spcPct val="115000"/>
              </a:lnSpc>
              <a:spcBef>
                <a:spcPts val="0"/>
              </a:spcBef>
              <a:spcAft>
                <a:spcPts val="0"/>
              </a:spcAft>
              <a:buSzPts val="1400"/>
              <a:buChar char="●"/>
            </a:pPr>
            <a:r>
              <a:rPr lang="en" sz="1400"/>
              <a:t>Crea un plan que contenga tareas previamente planificadas y nuevas.</a:t>
            </a:r>
            <a:endParaRPr sz="1400"/>
          </a:p>
          <a:p>
            <a:pPr indent="-317500" lvl="0" marL="457200" rtl="0" algn="l">
              <a:lnSpc>
                <a:spcPct val="115000"/>
              </a:lnSpc>
              <a:spcBef>
                <a:spcPts val="0"/>
              </a:spcBef>
              <a:spcAft>
                <a:spcPts val="0"/>
              </a:spcAft>
              <a:buSzPts val="1400"/>
              <a:buChar char="●"/>
            </a:pPr>
            <a:r>
              <a:rPr lang="en" sz="1400"/>
              <a:t>Tarea recién llegada se planifica para cumplir sus plazos sin afectar a otras tareas.</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b) De Mejor Esfuerzo:</a:t>
            </a:r>
            <a:endParaRPr sz="1400"/>
          </a:p>
          <a:p>
            <a:pPr indent="-317500" lvl="0" marL="457200" rtl="0" algn="l">
              <a:lnSpc>
                <a:spcPct val="115000"/>
              </a:lnSpc>
              <a:spcBef>
                <a:spcPts val="0"/>
              </a:spcBef>
              <a:spcAft>
                <a:spcPts val="0"/>
              </a:spcAft>
              <a:buSzPts val="1400"/>
              <a:buChar char="●"/>
            </a:pPr>
            <a:r>
              <a:rPr lang="en" sz="1400"/>
              <a:t>Asigna prioridad basada en características de la tarea.</a:t>
            </a:r>
            <a:endParaRPr sz="1400"/>
          </a:p>
          <a:p>
            <a:pPr indent="-317500" lvl="0" marL="457200" rtl="0" algn="l">
              <a:lnSpc>
                <a:spcPct val="115000"/>
              </a:lnSpc>
              <a:spcBef>
                <a:spcPts val="0"/>
              </a:spcBef>
              <a:spcAft>
                <a:spcPts val="0"/>
              </a:spcAft>
              <a:buSzPts val="1400"/>
              <a:buChar char="●"/>
            </a:pPr>
            <a:r>
              <a:rPr lang="en" sz="1400"/>
              <a:t>Utiliza algoritmos como "El plazo más cercano primero".</a:t>
            </a:r>
            <a:endParaRPr sz="1400"/>
          </a:p>
          <a:p>
            <a:pPr indent="-317500" lvl="0" marL="457200" rtl="0" algn="l">
              <a:lnSpc>
                <a:spcPct val="115000"/>
              </a:lnSpc>
              <a:spcBef>
                <a:spcPts val="0"/>
              </a:spcBef>
              <a:spcAft>
                <a:spcPts val="0"/>
              </a:spcAft>
              <a:buSzPts val="1400"/>
              <a:buChar char="●"/>
            </a:pPr>
            <a:r>
              <a:rPr lang="en" sz="1400"/>
              <a:t>No permite análisis estático de planificabilidad.</a:t>
            </a:r>
            <a:endParaRPr sz="1400"/>
          </a:p>
          <a:p>
            <a:pPr indent="-317500" lvl="0" marL="457200" rtl="0" algn="l">
              <a:lnSpc>
                <a:spcPct val="115000"/>
              </a:lnSpc>
              <a:spcBef>
                <a:spcPts val="0"/>
              </a:spcBef>
              <a:spcAft>
                <a:spcPts val="0"/>
              </a:spcAft>
              <a:buSzPts val="1400"/>
              <a:buChar char="●"/>
            </a:pPr>
            <a:r>
              <a:rPr lang="en" sz="1400"/>
              <a:t>Ventaja: fácil de implementar.</a:t>
            </a:r>
            <a:endParaRPr sz="1400"/>
          </a:p>
          <a:p>
            <a:pPr indent="-317500" lvl="0" marL="457200" rtl="0" algn="l">
              <a:lnSpc>
                <a:spcPct val="115000"/>
              </a:lnSpc>
              <a:spcBef>
                <a:spcPts val="0"/>
              </a:spcBef>
              <a:spcAft>
                <a:spcPts val="0"/>
              </a:spcAft>
              <a:buSzPts val="1400"/>
              <a:buChar char="●"/>
            </a:pPr>
            <a:r>
              <a:rPr lang="en" sz="1400"/>
              <a:t>Desventaja: No se sabe si una restricción de tiempo será satisfecha hasta que venza su plazo o la tarea se complete.</a:t>
            </a:r>
            <a:endParaRPr sz="1400"/>
          </a:p>
          <a:p>
            <a:pPr indent="0" lvl="0" marL="0" rtl="0" algn="l">
              <a:spcBef>
                <a:spcPts val="0"/>
              </a:spcBef>
              <a:spcAft>
                <a:spcPts val="1600"/>
              </a:spcAft>
              <a:buNone/>
            </a:pPr>
            <a:r>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a:t>
            </a:r>
            <a:r>
              <a:rPr lang="en"/>
              <a:t> por Plazos</a:t>
            </a:r>
            <a:endParaRPr/>
          </a:p>
        </p:txBody>
      </p:sp>
      <p:sp>
        <p:nvSpPr>
          <p:cNvPr id="445" name="Google Shape;445;p78"/>
          <p:cNvSpPr txBox="1"/>
          <p:nvPr>
            <p:ph idx="1" type="body"/>
          </p:nvPr>
        </p:nvSpPr>
        <p:spPr>
          <a:xfrm>
            <a:off x="938500" y="1305316"/>
            <a:ext cx="7172100" cy="30399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Estrategia de asignación de tareas en función de sus </a:t>
            </a:r>
            <a:r>
              <a:rPr b="1" lang="en" sz="1400"/>
              <a:t>plazos de finalización</a:t>
            </a:r>
            <a:r>
              <a:rPr lang="en" sz="1400"/>
              <a:t>.</a:t>
            </a:r>
            <a:endParaRPr sz="1400"/>
          </a:p>
          <a:p>
            <a:pPr indent="-317500" lvl="0" marL="457200" rtl="0" algn="l">
              <a:lnSpc>
                <a:spcPct val="115000"/>
              </a:lnSpc>
              <a:spcBef>
                <a:spcPts val="0"/>
              </a:spcBef>
              <a:spcAft>
                <a:spcPts val="0"/>
              </a:spcAft>
              <a:buSzPts val="1400"/>
              <a:buChar char="●"/>
            </a:pPr>
            <a:r>
              <a:rPr lang="en" sz="1400"/>
              <a:t>Garantizar que todas las tareas cumplan sus </a:t>
            </a:r>
            <a:r>
              <a:rPr b="1" lang="en" sz="1400"/>
              <a:t>plazos específicos</a:t>
            </a:r>
            <a:r>
              <a:rPr lang="en" sz="1400"/>
              <a:t>.</a:t>
            </a:r>
            <a:endParaRPr sz="1400"/>
          </a:p>
          <a:p>
            <a:pPr indent="-317500" lvl="0" marL="457200" rtl="0" algn="l">
              <a:lnSpc>
                <a:spcPct val="115000"/>
              </a:lnSpc>
              <a:spcBef>
                <a:spcPts val="0"/>
              </a:spcBef>
              <a:spcAft>
                <a:spcPts val="0"/>
              </a:spcAft>
              <a:buSzPts val="1400"/>
              <a:buChar char="●"/>
            </a:pPr>
            <a:r>
              <a:rPr lang="en" sz="1400"/>
              <a:t>Las tareas con plazos </a:t>
            </a:r>
            <a:r>
              <a:rPr b="1" lang="en" sz="1400"/>
              <a:t>más cercanos a su fecha límite</a:t>
            </a:r>
            <a:r>
              <a:rPr lang="en" sz="1400"/>
              <a:t> tienen mayor prioridad y se ejecutan antes.</a:t>
            </a:r>
            <a:endParaRPr sz="1400"/>
          </a:p>
          <a:p>
            <a:pPr indent="-317500" lvl="0" marL="457200" rtl="0" algn="l">
              <a:lnSpc>
                <a:spcPct val="115000"/>
              </a:lnSpc>
              <a:spcBef>
                <a:spcPts val="0"/>
              </a:spcBef>
              <a:spcAft>
                <a:spcPts val="0"/>
              </a:spcAft>
              <a:buSzPts val="1400"/>
              <a:buChar char="●"/>
            </a:pPr>
            <a:r>
              <a:rPr lang="en" sz="1400"/>
              <a:t>Fundamental en sistemas de tiempo real, donde el </a:t>
            </a:r>
            <a:r>
              <a:rPr b="1" lang="en" sz="1400"/>
              <a:t>cumplimiento de plazos</a:t>
            </a:r>
            <a:r>
              <a:rPr lang="en" sz="1400"/>
              <a:t> es </a:t>
            </a:r>
            <a:r>
              <a:rPr b="1" lang="en" sz="1400"/>
              <a:t>crítico</a:t>
            </a:r>
            <a:r>
              <a:rPr lang="en" sz="1400"/>
              <a:t> para evitar fallos o daños graves.</a:t>
            </a:r>
            <a:endParaRPr sz="1400"/>
          </a:p>
          <a:p>
            <a:pPr indent="-317500" lvl="0" marL="457200" rtl="0" algn="l">
              <a:lnSpc>
                <a:spcPct val="115000"/>
              </a:lnSpc>
              <a:spcBef>
                <a:spcPts val="0"/>
              </a:spcBef>
              <a:spcAft>
                <a:spcPts val="0"/>
              </a:spcAft>
              <a:buSzPts val="1400"/>
              <a:buChar char="●"/>
            </a:pPr>
            <a:r>
              <a:rPr lang="en" sz="1400"/>
              <a:t>Aumenta la </a:t>
            </a:r>
            <a:r>
              <a:rPr b="1" i="1" lang="en" sz="1400"/>
              <a:t>predictibilidad</a:t>
            </a:r>
            <a:r>
              <a:rPr lang="en" sz="1400"/>
              <a:t> y </a:t>
            </a:r>
            <a:r>
              <a:rPr b="1" i="1" lang="en" sz="1400"/>
              <a:t>confiabilidad</a:t>
            </a:r>
            <a:r>
              <a:rPr lang="en" sz="1400"/>
              <a:t> del sistema al asegurar que las tareas se completen a tiempo.</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de Tasa Monotona</a:t>
            </a:r>
            <a:endParaRPr/>
          </a:p>
        </p:txBody>
      </p:sp>
      <p:sp>
        <p:nvSpPr>
          <p:cNvPr id="451" name="Google Shape;451;p79"/>
          <p:cNvSpPr txBox="1"/>
          <p:nvPr>
            <p:ph idx="1" type="body"/>
          </p:nvPr>
        </p:nvSpPr>
        <p:spPr>
          <a:xfrm>
            <a:off x="938500" y="1246025"/>
            <a:ext cx="7172100" cy="3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Planificación de Tasa Monótona (RMS) es una técnica usada en sistemas operativos para gestionar tareas periódicas en tiempo real. Se basa en asignar prioridades a las tareas según la frecuencia con la que deben ejecutarse.</a:t>
            </a:r>
            <a:endParaRPr/>
          </a:p>
          <a:p>
            <a:pPr indent="-301625" lvl="0" marL="457200" rtl="0" algn="l">
              <a:spcBef>
                <a:spcPts val="1600"/>
              </a:spcBef>
              <a:spcAft>
                <a:spcPts val="0"/>
              </a:spcAft>
              <a:buSzPts val="1150"/>
              <a:buChar char="●"/>
            </a:pPr>
            <a:r>
              <a:rPr lang="en"/>
              <a:t>Prioridad: La tarea con el periodo más corto (la que necesita ejecutarse más frecuentemente) tiene la mayor prioridad.</a:t>
            </a:r>
            <a:endParaRPr/>
          </a:p>
          <a:p>
            <a:pPr indent="-301625" lvl="0" marL="457200" rtl="0" algn="l">
              <a:spcBef>
                <a:spcPts val="0"/>
              </a:spcBef>
              <a:spcAft>
                <a:spcPts val="0"/>
              </a:spcAft>
              <a:buSzPts val="1150"/>
              <a:buChar char="●"/>
            </a:pPr>
            <a:r>
              <a:rPr lang="en"/>
              <a:t>Ejecución: Siempre se ejecuta primero la tarea con la mayor prioridad disponible.</a:t>
            </a:r>
            <a:endParaRPr/>
          </a:p>
          <a:p>
            <a:pPr indent="-301625" lvl="0" marL="457200" rtl="0" algn="l">
              <a:spcBef>
                <a:spcPts val="0"/>
              </a:spcBef>
              <a:spcAft>
                <a:spcPts val="0"/>
              </a:spcAft>
              <a:buSzPts val="1150"/>
              <a:buChar char="●"/>
            </a:pPr>
            <a:r>
              <a:rPr lang="en"/>
              <a:t>Condición de éxito: Para que todas las tareas cumplan sus plazos, la utilización del procesador por todas las tareas no debe superar ciertos límites, calculados para asegurar que todas puedan ser atendidas a tiempo.</a:t>
            </a:r>
            <a:endParaRPr/>
          </a:p>
          <a:p>
            <a:pPr indent="0" lvl="0" marL="0" rtl="0" algn="l">
              <a:spcBef>
                <a:spcPts val="1600"/>
              </a:spcBef>
              <a:spcAft>
                <a:spcPts val="0"/>
              </a:spcAft>
              <a:buNone/>
            </a:pPr>
            <a:r>
              <a:rPr lang="en"/>
              <a:t>Ventajas:</a:t>
            </a:r>
            <a:endParaRPr/>
          </a:p>
          <a:p>
            <a:pPr indent="-301625" lvl="0" marL="457200" rtl="0" algn="l">
              <a:spcBef>
                <a:spcPts val="1600"/>
              </a:spcBef>
              <a:spcAft>
                <a:spcPts val="0"/>
              </a:spcAft>
              <a:buSzPts val="1150"/>
              <a:buChar char="●"/>
            </a:pPr>
            <a:r>
              <a:rPr lang="en"/>
              <a:t>Simplicidad: Es fácil de entender e implementar.</a:t>
            </a:r>
            <a:endParaRPr/>
          </a:p>
          <a:p>
            <a:pPr indent="-301625" lvl="0" marL="457200" rtl="0" algn="l">
              <a:spcBef>
                <a:spcPts val="0"/>
              </a:spcBef>
              <a:spcAft>
                <a:spcPts val="0"/>
              </a:spcAft>
              <a:buSzPts val="1150"/>
              <a:buChar char="●"/>
            </a:pPr>
            <a:r>
              <a:rPr lang="en"/>
              <a:t>Estabilidad: Garantiza que las tareas importantes se ejecuten a tiempo, incluso si el sistema está sobrecargado.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Inversión de Prioridad</a:t>
            </a:r>
            <a:endParaRPr/>
          </a:p>
        </p:txBody>
      </p:sp>
      <p:sp>
        <p:nvSpPr>
          <p:cNvPr id="457" name="Google Shape;457;p8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¿Qué es la Inversión de Prioridad?</a:t>
            </a:r>
            <a:endParaRPr b="1"/>
          </a:p>
          <a:p>
            <a:pPr indent="0" lvl="0" marL="0" rtl="0" algn="l">
              <a:spcBef>
                <a:spcPts val="1600"/>
              </a:spcBef>
              <a:spcAft>
                <a:spcPts val="0"/>
              </a:spcAft>
              <a:buNone/>
            </a:pPr>
            <a:r>
              <a:rPr lang="en"/>
              <a:t>es un fenómeno que ocurre en sistemas donde la planificación se basa en prioridades, especialmente en sistemas de tiempo real. Este fenómeno sucede cuando una tarea de mayor prioridad se ve obligada a esperar por una tarea de menor prioridad que tiene bloqueado un recurso necesario. La inversión de prioridad puede causar problemas serios en sistemas de tiempo real.</a:t>
            </a:r>
            <a:endParaRPr/>
          </a:p>
          <a:p>
            <a:pPr indent="0" lvl="0" marL="0" rtl="0" algn="l">
              <a:spcBef>
                <a:spcPts val="1600"/>
              </a:spcBef>
              <a:spcAft>
                <a:spcPts val="0"/>
              </a:spcAft>
              <a:buNone/>
            </a:pPr>
            <a:r>
              <a:rPr b="1" lang="en"/>
              <a:t>Soluciones para Evitar la Inversión de Prioridad</a:t>
            </a:r>
            <a:endParaRPr b="1"/>
          </a:p>
          <a:p>
            <a:pPr indent="0" lvl="0" marL="0" rtl="0" algn="l">
              <a:spcBef>
                <a:spcPts val="1600"/>
              </a:spcBef>
              <a:spcAft>
                <a:spcPts val="0"/>
              </a:spcAft>
              <a:buNone/>
            </a:pPr>
            <a:r>
              <a:rPr b="1" lang="en"/>
              <a:t>Protocolo de Herencia de Prioridad: </a:t>
            </a:r>
            <a:r>
              <a:rPr lang="en"/>
              <a:t>La tarea de menor prioridad hereda la prioridad de la tarea de mayor prioridad que está esperando por el recurso. </a:t>
            </a:r>
            <a:endParaRPr/>
          </a:p>
          <a:p>
            <a:pPr indent="0" lvl="0" marL="0" rtl="0" algn="l">
              <a:spcBef>
                <a:spcPts val="1600"/>
              </a:spcBef>
              <a:spcAft>
                <a:spcPts val="0"/>
              </a:spcAft>
              <a:buNone/>
            </a:pPr>
            <a:r>
              <a:rPr b="1" lang="en"/>
              <a:t>Protocolo de Techo de Prioridad:</a:t>
            </a:r>
            <a:r>
              <a:rPr lang="en"/>
              <a:t> Cada recurso tiene una prioridad asociada, que es más alta que la de su usuario más prioritario. El planificador asigna esta prioridad a cualquier tarea que acceda al recurso.</a:t>
            </a:r>
            <a:endParaRPr/>
          </a:p>
          <a:p>
            <a:pPr indent="0" lvl="0" marL="0" rtl="0" algn="l">
              <a:spcBef>
                <a:spcPts val="1600"/>
              </a:spcBef>
              <a:spcAft>
                <a:spcPts val="1600"/>
              </a:spcAft>
              <a:buNone/>
            </a:pPr>
            <a:r>
              <a:t/>
            </a:r>
            <a:endParaRPr/>
          </a:p>
        </p:txBody>
      </p:sp>
      <p:sp>
        <p:nvSpPr>
          <p:cNvPr id="458" name="Google Shape;458;p80"/>
          <p:cNvSpPr txBox="1"/>
          <p:nvPr/>
        </p:nvSpPr>
        <p:spPr>
          <a:xfrm>
            <a:off x="8110600" y="4789500"/>
            <a:ext cx="163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Giovanni</a:t>
            </a:r>
            <a:endParaRPr sz="1100">
              <a:solidFill>
                <a:schemeClr val="lt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1"/>
          <p:cNvSpPr txBox="1"/>
          <p:nvPr>
            <p:ph type="ctrTitle"/>
          </p:nvPr>
        </p:nvSpPr>
        <p:spPr>
          <a:xfrm>
            <a:off x="3693425" y="2118175"/>
            <a:ext cx="4818300" cy="10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Granularidad</a:t>
            </a:r>
            <a:endParaRPr/>
          </a:p>
        </p:txBody>
      </p:sp>
      <p:sp>
        <p:nvSpPr>
          <p:cNvPr id="186" name="Google Shape;186;p40"/>
          <p:cNvSpPr txBox="1"/>
          <p:nvPr>
            <p:ph idx="1" type="body"/>
          </p:nvPr>
        </p:nvSpPr>
        <p:spPr>
          <a:xfrm>
            <a:off x="938500" y="1100950"/>
            <a:ext cx="54864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 refiere al tamaño o nivel de detalle de las tareas que se pueden ejecutar en paralelo. Se puede entender como la medida de la cantidad de trabajo que se puede dividir y asignar a diferentes procesadores o núcleos de procesamiento.</a:t>
            </a:r>
            <a:endParaRPr sz="1400"/>
          </a:p>
          <a:p>
            <a:pPr indent="0" lvl="0" marL="0" rtl="0" algn="l">
              <a:spcBef>
                <a:spcPts val="1600"/>
              </a:spcBef>
              <a:spcAft>
                <a:spcPts val="0"/>
              </a:spcAft>
              <a:buNone/>
            </a:pPr>
            <a:r>
              <a:rPr lang="en" sz="1400"/>
              <a:t>Granularidad</a:t>
            </a:r>
            <a:r>
              <a:rPr lang="en" sz="1400"/>
              <a:t> fina -&gt; Mayor nivel de paralelismo</a:t>
            </a:r>
            <a:endParaRPr sz="1400"/>
          </a:p>
          <a:p>
            <a:pPr indent="0" lvl="0" marL="0" rtl="0" algn="l">
              <a:spcBef>
                <a:spcPts val="1600"/>
              </a:spcBef>
              <a:spcAft>
                <a:spcPts val="0"/>
              </a:spcAft>
              <a:buNone/>
            </a:pPr>
            <a:r>
              <a:rPr lang="en" sz="1400"/>
              <a:t>Granularidad muy gruesa-&gt; Menor nivel de paralelismo</a:t>
            </a:r>
            <a:endParaRPr sz="1400"/>
          </a:p>
          <a:p>
            <a:pPr indent="0" lvl="0" marL="0" rtl="0" algn="l">
              <a:spcBef>
                <a:spcPts val="1600"/>
              </a:spcBef>
              <a:spcAft>
                <a:spcPts val="0"/>
              </a:spcAft>
              <a:buNone/>
            </a:pPr>
            <a:r>
              <a:rPr lang="en" sz="1400"/>
              <a:t>Tipos de granularidad:</a:t>
            </a:r>
            <a:endParaRPr sz="1400"/>
          </a:p>
          <a:p>
            <a:pPr indent="-317500" lvl="0" marL="457200" rtl="0" algn="l">
              <a:spcBef>
                <a:spcPts val="1600"/>
              </a:spcBef>
              <a:spcAft>
                <a:spcPts val="0"/>
              </a:spcAft>
              <a:buSzPts val="1400"/>
              <a:buChar char="●"/>
            </a:pPr>
            <a:r>
              <a:rPr lang="en" sz="1400"/>
              <a:t>Fina</a:t>
            </a:r>
            <a:endParaRPr sz="1400"/>
          </a:p>
          <a:p>
            <a:pPr indent="-317500" lvl="0" marL="457200" rtl="0" algn="l">
              <a:spcBef>
                <a:spcPts val="0"/>
              </a:spcBef>
              <a:spcAft>
                <a:spcPts val="0"/>
              </a:spcAft>
              <a:buSzPts val="1400"/>
              <a:buChar char="●"/>
            </a:pPr>
            <a:r>
              <a:rPr lang="en" sz="1400"/>
              <a:t>Media</a:t>
            </a:r>
            <a:endParaRPr sz="1400"/>
          </a:p>
          <a:p>
            <a:pPr indent="-317500" lvl="0" marL="457200" rtl="0" algn="l">
              <a:spcBef>
                <a:spcPts val="0"/>
              </a:spcBef>
              <a:spcAft>
                <a:spcPts val="0"/>
              </a:spcAft>
              <a:buSzPts val="1400"/>
              <a:buChar char="●"/>
            </a:pPr>
            <a:r>
              <a:rPr lang="en" sz="1400"/>
              <a:t>Gruesa</a:t>
            </a:r>
            <a:endParaRPr sz="1400"/>
          </a:p>
          <a:p>
            <a:pPr indent="-317500" lvl="0" marL="457200" rtl="0" algn="l">
              <a:spcBef>
                <a:spcPts val="0"/>
              </a:spcBef>
              <a:spcAft>
                <a:spcPts val="0"/>
              </a:spcAft>
              <a:buSzPts val="1400"/>
              <a:buChar char="●"/>
            </a:pPr>
            <a:r>
              <a:rPr lang="en" sz="1400"/>
              <a:t>Muy gruesa</a:t>
            </a:r>
            <a:endParaRPr sz="1400"/>
          </a:p>
          <a:p>
            <a:pPr indent="-317500" lvl="0" marL="457200" rtl="0" algn="l">
              <a:spcBef>
                <a:spcPts val="0"/>
              </a:spcBef>
              <a:spcAft>
                <a:spcPts val="0"/>
              </a:spcAft>
              <a:buSzPts val="1400"/>
              <a:buChar char="●"/>
            </a:pPr>
            <a:r>
              <a:rPr lang="en" sz="1400"/>
              <a:t>Independiente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cxnSp>
        <p:nvCxnSpPr>
          <p:cNvPr id="187" name="Google Shape;187;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Paralelismo Independiente</a:t>
            </a:r>
            <a:endParaRPr/>
          </a:p>
        </p:txBody>
      </p:sp>
      <p:sp>
        <p:nvSpPr>
          <p:cNvPr id="193" name="Google Shape;193;p41"/>
          <p:cNvSpPr txBox="1"/>
          <p:nvPr>
            <p:ph idx="1" type="body"/>
          </p:nvPr>
        </p:nvSpPr>
        <p:spPr>
          <a:xfrm>
            <a:off x="938500" y="1510000"/>
            <a:ext cx="7172100" cy="16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No hay sincronización explícita entre procesos.</a:t>
            </a:r>
            <a:endParaRPr sz="1600"/>
          </a:p>
          <a:p>
            <a:pPr indent="-330200" lvl="0" marL="457200" rtl="0" algn="l">
              <a:spcBef>
                <a:spcPts val="0"/>
              </a:spcBef>
              <a:spcAft>
                <a:spcPts val="0"/>
              </a:spcAft>
              <a:buSzPts val="1600"/>
              <a:buChar char="●"/>
            </a:pPr>
            <a:r>
              <a:rPr lang="en" sz="1600"/>
              <a:t>Cada proceso representa un trabajo independiente.</a:t>
            </a:r>
            <a:endParaRPr sz="1600"/>
          </a:p>
          <a:p>
            <a:pPr indent="-330200" lvl="0" marL="457200" rtl="0" algn="l">
              <a:spcBef>
                <a:spcPts val="0"/>
              </a:spcBef>
              <a:spcAft>
                <a:spcPts val="0"/>
              </a:spcAft>
              <a:buSzPts val="1600"/>
              <a:buChar char="●"/>
            </a:pPr>
            <a:r>
              <a:rPr lang="en" sz="1600"/>
              <a:t>Ejemplo: Sistemas de tiempo compartido.</a:t>
            </a:r>
            <a:endParaRPr sz="1600"/>
          </a:p>
          <a:p>
            <a:pPr indent="-330200" lvl="0" marL="457200" rtl="0" algn="l">
              <a:spcBef>
                <a:spcPts val="0"/>
              </a:spcBef>
              <a:spcAft>
                <a:spcPts val="0"/>
              </a:spcAft>
              <a:buSzPts val="1600"/>
              <a:buChar char="●"/>
            </a:pPr>
            <a:r>
              <a:rPr lang="en" sz="1600"/>
              <a:t>Multiprocesador vs monoprocesador multiprogramado.</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Paralelismo de Grano Grueso y Muy Grueso</a:t>
            </a:r>
            <a:endParaRPr/>
          </a:p>
        </p:txBody>
      </p:sp>
      <p:sp>
        <p:nvSpPr>
          <p:cNvPr id="199" name="Google Shape;199;p42"/>
          <p:cNvSpPr txBox="1"/>
          <p:nvPr>
            <p:ph idx="1" type="body"/>
          </p:nvPr>
        </p:nvSpPr>
        <p:spPr>
          <a:xfrm>
            <a:off x="938500" y="1352650"/>
            <a:ext cx="7172100" cy="1928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Frecuencia de </a:t>
            </a:r>
            <a:r>
              <a:rPr lang="en" sz="1400"/>
              <a:t>sincronización</a:t>
            </a:r>
            <a:r>
              <a:rPr lang="en" sz="1400"/>
              <a:t> baja.</a:t>
            </a:r>
            <a:endParaRPr sz="1400"/>
          </a:p>
          <a:p>
            <a:pPr indent="-317500" lvl="0" marL="457200" rtl="0" algn="l">
              <a:spcBef>
                <a:spcPts val="0"/>
              </a:spcBef>
              <a:spcAft>
                <a:spcPts val="0"/>
              </a:spcAft>
              <a:buSzPts val="1400"/>
              <a:buChar char="●"/>
            </a:pPr>
            <a:r>
              <a:rPr lang="en" sz="1400"/>
              <a:t>Bajo nivel de paralelismo.</a:t>
            </a:r>
            <a:endParaRPr sz="1400"/>
          </a:p>
          <a:p>
            <a:pPr indent="-317500" lvl="0" marL="457200" rtl="0" algn="l">
              <a:spcBef>
                <a:spcPts val="0"/>
              </a:spcBef>
              <a:spcAft>
                <a:spcPts val="0"/>
              </a:spcAft>
              <a:buSzPts val="1400"/>
              <a:buChar char="●"/>
            </a:pPr>
            <a:r>
              <a:rPr lang="en" sz="1400"/>
              <a:t>Sencillo de implementar.</a:t>
            </a:r>
            <a:endParaRPr sz="1400"/>
          </a:p>
          <a:p>
            <a:pPr indent="-317500" lvl="0" marL="457200" rtl="0" algn="l">
              <a:spcBef>
                <a:spcPts val="0"/>
              </a:spcBef>
              <a:spcAft>
                <a:spcPts val="0"/>
              </a:spcAft>
              <a:buSzPts val="1400"/>
              <a:buChar char="●"/>
            </a:pPr>
            <a:r>
              <a:rPr lang="en" sz="1400"/>
              <a:t>Poco eficiente a la hora de aprovechar los recursos.</a:t>
            </a:r>
            <a:endParaRPr sz="1400"/>
          </a:p>
          <a:p>
            <a:pPr indent="-317500" lvl="0" marL="457200" rtl="0" algn="l">
              <a:spcBef>
                <a:spcPts val="0"/>
              </a:spcBef>
              <a:spcAft>
                <a:spcPts val="0"/>
              </a:spcAft>
              <a:buSzPts val="1400"/>
              <a:buChar char="●"/>
            </a:pPr>
            <a:r>
              <a:rPr lang="en" sz="1400"/>
              <a:t>Utilización</a:t>
            </a:r>
            <a:r>
              <a:rPr lang="en" sz="1400"/>
              <a:t> en monoprocesador multiprogramado.</a:t>
            </a:r>
            <a:endParaRPr sz="1400"/>
          </a:p>
          <a:p>
            <a:pPr indent="-317500" lvl="0" marL="457200" rtl="0" algn="l">
              <a:spcBef>
                <a:spcPts val="0"/>
              </a:spcBef>
              <a:spcAft>
                <a:spcPts val="0"/>
              </a:spcAft>
              <a:buSzPts val="1400"/>
              <a:buChar char="●"/>
            </a:pPr>
            <a:r>
              <a:rPr lang="en" sz="1400"/>
              <a:t>Instrucciones: 200 - 2000 (Grueso), 2000 - 1M (Muy Grueso)</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Paralelismo de Grano Medio</a:t>
            </a:r>
            <a:endParaRPr/>
          </a:p>
        </p:txBody>
      </p:sp>
      <p:sp>
        <p:nvSpPr>
          <p:cNvPr id="205" name="Google Shape;205;p43"/>
          <p:cNvSpPr txBox="1"/>
          <p:nvPr>
            <p:ph idx="1" type="body"/>
          </p:nvPr>
        </p:nvSpPr>
        <p:spPr>
          <a:xfrm>
            <a:off x="938500" y="1352650"/>
            <a:ext cx="7172100" cy="194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Se utiliza en procesamiento paralelo o multitarea dentro de una única aplicación.</a:t>
            </a:r>
            <a:endParaRPr sz="1400"/>
          </a:p>
          <a:p>
            <a:pPr indent="-317500" lvl="0" marL="457200" rtl="0" algn="l">
              <a:spcBef>
                <a:spcPts val="0"/>
              </a:spcBef>
              <a:spcAft>
                <a:spcPts val="0"/>
              </a:spcAft>
              <a:buSzPts val="1400"/>
              <a:buChar char="●"/>
            </a:pPr>
            <a:r>
              <a:rPr lang="en" sz="1400"/>
              <a:t>Cuando es necesario un grado alto de coordinación e interacción entre los hilos.</a:t>
            </a:r>
            <a:endParaRPr sz="1400"/>
          </a:p>
          <a:p>
            <a:pPr indent="-317500" lvl="0" marL="457200" rtl="0" algn="l">
              <a:spcBef>
                <a:spcPts val="0"/>
              </a:spcBef>
              <a:spcAft>
                <a:spcPts val="0"/>
              </a:spcAft>
              <a:buSzPts val="1400"/>
              <a:buChar char="●"/>
            </a:pPr>
            <a:r>
              <a:rPr lang="en" sz="1400"/>
              <a:t>Instrucciones: 20 - 200.</a:t>
            </a:r>
            <a:endParaRPr sz="1400"/>
          </a:p>
          <a:p>
            <a:pPr indent="0" lvl="0" marL="457200" rtl="0" algn="l">
              <a:spcBef>
                <a:spcPts val="1600"/>
              </a:spcBef>
              <a:spcAft>
                <a:spcPts val="16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Paralelismo de Grano Fino</a:t>
            </a:r>
            <a:endParaRPr/>
          </a:p>
        </p:txBody>
      </p:sp>
      <p:sp>
        <p:nvSpPr>
          <p:cNvPr id="211" name="Google Shape;211;p44"/>
          <p:cNvSpPr txBox="1"/>
          <p:nvPr>
            <p:ph idx="1" type="body"/>
          </p:nvPr>
        </p:nvSpPr>
        <p:spPr>
          <a:xfrm>
            <a:off x="938500" y="1574125"/>
            <a:ext cx="7172100" cy="170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Paralelismo en un único flujo de instrucciones.</a:t>
            </a:r>
            <a:endParaRPr sz="1400"/>
          </a:p>
          <a:p>
            <a:pPr indent="-317500" lvl="0" marL="457200" rtl="0" algn="l">
              <a:spcBef>
                <a:spcPts val="0"/>
              </a:spcBef>
              <a:spcAft>
                <a:spcPts val="0"/>
              </a:spcAft>
              <a:buSzPts val="1400"/>
              <a:buChar char="●"/>
            </a:pPr>
            <a:r>
              <a:rPr lang="en" sz="1400"/>
              <a:t>Representa un nivel de paralelismo más complejo que el encontrado en el uso de hilos.</a:t>
            </a:r>
            <a:endParaRPr sz="1400"/>
          </a:p>
          <a:p>
            <a:pPr indent="-317500" lvl="0" marL="457200" rtl="0" algn="l">
              <a:spcBef>
                <a:spcPts val="0"/>
              </a:spcBef>
              <a:spcAft>
                <a:spcPts val="0"/>
              </a:spcAft>
              <a:buSzPts val="1400"/>
              <a:buChar char="●"/>
            </a:pPr>
            <a:r>
              <a:rPr lang="en" sz="1400"/>
              <a:t>Alto nivel de paralelismo.</a:t>
            </a:r>
            <a:endParaRPr sz="1400"/>
          </a:p>
          <a:p>
            <a:pPr indent="-317500" lvl="0" marL="457200" rtl="0" algn="l">
              <a:spcBef>
                <a:spcPts val="0"/>
              </a:spcBef>
              <a:spcAft>
                <a:spcPts val="0"/>
              </a:spcAft>
              <a:buSzPts val="1400"/>
              <a:buChar char="●"/>
            </a:pPr>
            <a:r>
              <a:rPr lang="en" sz="1400"/>
              <a:t>Alta frecuencia de </a:t>
            </a:r>
            <a:r>
              <a:rPr lang="en" sz="1400"/>
              <a:t>sincronización.</a:t>
            </a:r>
            <a:endParaRPr sz="1400"/>
          </a:p>
          <a:p>
            <a:pPr indent="-317500" lvl="0" marL="457200" rtl="0" algn="l">
              <a:spcBef>
                <a:spcPts val="0"/>
              </a:spcBef>
              <a:spcAft>
                <a:spcPts val="0"/>
              </a:spcAft>
              <a:buSzPts val="1400"/>
              <a:buChar char="●"/>
            </a:pPr>
            <a:r>
              <a:rPr lang="en" sz="1400"/>
              <a:t>Instrucciones: &lt; 20.</a:t>
            </a:r>
            <a:endParaRPr sz="1400"/>
          </a:p>
          <a:p>
            <a:pPr indent="0" lvl="0" marL="0" rtl="0" algn="l">
              <a:spcBef>
                <a:spcPts val="160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